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1" r:id="rId3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ABFE43-E8CD-4A2F-8FB7-C9CACDB116D2}" type="datetimeFigureOut">
              <a:rPr lang="it-IT" smtClean="0"/>
              <a:pPr/>
              <a:t>22/11/2019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278499-1D45-4A3E-BE43-81904EB3A895}"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20</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29</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30</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31</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32</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33</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34</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35</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36</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37</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21</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22</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23</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24</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25</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26</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27</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5278499-1D45-4A3E-BE43-81904EB3A895}" type="slidenum">
              <a:rPr lang="it-IT" smtClean="0"/>
              <a:pPr/>
              <a:t>28</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3D7C4F3-41CA-47F6-A538-0AA3342942B9}"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48388E7-B944-4B3A-8061-EB731A58E4E7}"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C79A34-3A7F-403C-9CAD-CFAD2171458A}"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57DAF7D-1411-4781-B6E6-8543DCB90926}"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2D54226-6FDA-4117-9F16-2427BAD9A747}"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D7F9484-F131-4B46-A82F-6069ABDD38F7}"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C032936-4BEB-4683-A7AE-0A52D150CCA6}" type="datetime1">
              <a:rPr lang="it-IT" smtClean="0"/>
              <a:t>22/11/2019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B9C70CC-8705-4FE5-AB87-CC56C511108F}" type="datetime1">
              <a:rPr lang="it-IT" smtClean="0"/>
              <a:t>22/11/2019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FDDA22E-90D3-4C56-A019-80009562531A}" type="datetime1">
              <a:rPr lang="it-IT" smtClean="0"/>
              <a:t>22/11/2019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B6CAB31-4FAD-445D-828D-89A174C201F9}"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D2D380F-3E2A-455D-997E-7CCAA584F462}"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EAFF0D-FAEC-42E8-86CD-068BDEE9E63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86FC24-DC3D-4176-B21F-64AEE94EAA5D}" type="datetime1">
              <a:rPr lang="it-IT" smtClean="0"/>
              <a:t>22/11/2019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EAFF0D-FAEC-42E8-86CD-068BDEE9E63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1008111"/>
          </a:xfrm>
        </p:spPr>
        <p:txBody>
          <a:bodyPr>
            <a:normAutofit/>
          </a:bodyPr>
          <a:lstStyle/>
          <a:p>
            <a:r>
              <a:rPr lang="it-IT" sz="3600" b="1" dirty="0" smtClean="0">
                <a:solidFill>
                  <a:srgbClr val="FF0000"/>
                </a:solidFill>
              </a:rPr>
              <a:t>“AMORIS LAETITIA”</a:t>
            </a:r>
            <a:r>
              <a:rPr lang="it-IT" sz="2000" dirty="0" smtClean="0"/>
              <a:t/>
            </a:r>
            <a:br>
              <a:rPr lang="it-IT" sz="2000" dirty="0" smtClean="0"/>
            </a:br>
            <a:r>
              <a:rPr lang="it-IT" sz="2000" dirty="0" smtClean="0"/>
              <a:t>(</a:t>
            </a:r>
            <a:r>
              <a:rPr lang="it-IT" sz="2000" b="1" dirty="0" smtClean="0"/>
              <a:t>Sintesi dell’Esortazione apostolica post-sinodale, di Papa Francesco)</a:t>
            </a:r>
            <a:endParaRPr lang="it-IT" sz="2000" b="1" dirty="0"/>
          </a:p>
        </p:txBody>
      </p:sp>
      <p:sp>
        <p:nvSpPr>
          <p:cNvPr id="3" name="Sottotitolo 2"/>
          <p:cNvSpPr>
            <a:spLocks noGrp="1"/>
          </p:cNvSpPr>
          <p:nvPr>
            <p:ph type="subTitle" idx="1"/>
          </p:nvPr>
        </p:nvSpPr>
        <p:spPr>
          <a:xfrm>
            <a:off x="251520" y="4869160"/>
            <a:ext cx="8640960" cy="936104"/>
          </a:xfrm>
          <a:solidFill>
            <a:srgbClr val="FFFF00"/>
          </a:solidFill>
          <a:ln w="25400">
            <a:solidFill>
              <a:schemeClr val="accent1"/>
            </a:solidFill>
          </a:ln>
        </p:spPr>
        <p:txBody>
          <a:bodyPr>
            <a:normAutofit fontScale="92500" lnSpcReduction="20000"/>
          </a:bodyPr>
          <a:lstStyle/>
          <a:p>
            <a:r>
              <a:rPr lang="it-IT" sz="2000" b="1" dirty="0" smtClean="0">
                <a:solidFill>
                  <a:srgbClr val="0070C0"/>
                </a:solidFill>
              </a:rPr>
              <a:t>L’Esortazione </a:t>
            </a:r>
            <a:r>
              <a:rPr lang="it-IT" sz="2000" b="1" dirty="0">
                <a:solidFill>
                  <a:srgbClr val="0070C0"/>
                </a:solidFill>
              </a:rPr>
              <a:t>apostolica post-sinodale “sull’amore nella famiglia”, </a:t>
            </a:r>
            <a:r>
              <a:rPr lang="it-IT" sz="2000" b="1" dirty="0" smtClean="0">
                <a:solidFill>
                  <a:srgbClr val="0070C0"/>
                </a:solidFill>
              </a:rPr>
              <a:t>pubblicata </a:t>
            </a:r>
          </a:p>
          <a:p>
            <a:r>
              <a:rPr lang="it-IT" sz="2000" b="1" dirty="0" smtClean="0">
                <a:solidFill>
                  <a:srgbClr val="0070C0"/>
                </a:solidFill>
              </a:rPr>
              <a:t>il 19 marzo 2016, raccoglie </a:t>
            </a:r>
            <a:r>
              <a:rPr lang="it-IT" sz="2000" b="1" dirty="0">
                <a:solidFill>
                  <a:srgbClr val="0070C0"/>
                </a:solidFill>
              </a:rPr>
              <a:t>i risultati di due Sinodi sulla famiglia </a:t>
            </a:r>
            <a:endParaRPr lang="it-IT" sz="2000" b="1" dirty="0" smtClean="0">
              <a:solidFill>
                <a:srgbClr val="0070C0"/>
              </a:solidFill>
            </a:endParaRPr>
          </a:p>
          <a:p>
            <a:r>
              <a:rPr lang="it-IT" sz="2000" b="1" dirty="0" smtClean="0">
                <a:solidFill>
                  <a:srgbClr val="0070C0"/>
                </a:solidFill>
              </a:rPr>
              <a:t>indetti </a:t>
            </a:r>
            <a:r>
              <a:rPr lang="it-IT" sz="2000" b="1" dirty="0">
                <a:solidFill>
                  <a:srgbClr val="0070C0"/>
                </a:solidFill>
              </a:rPr>
              <a:t>da Papa Francesco </a:t>
            </a:r>
            <a:r>
              <a:rPr lang="it-IT" sz="2000" b="1" dirty="0" smtClean="0">
                <a:solidFill>
                  <a:srgbClr val="0070C0"/>
                </a:solidFill>
              </a:rPr>
              <a:t> nel </a:t>
            </a:r>
            <a:r>
              <a:rPr lang="it-IT" sz="2000" b="1" dirty="0">
                <a:solidFill>
                  <a:srgbClr val="0070C0"/>
                </a:solidFill>
              </a:rPr>
              <a:t>2014 e nel </a:t>
            </a:r>
            <a:r>
              <a:rPr lang="it-IT" sz="2000" b="1" dirty="0" smtClean="0">
                <a:solidFill>
                  <a:srgbClr val="0070C0"/>
                </a:solidFill>
              </a:rPr>
              <a:t>2015</a:t>
            </a:r>
            <a:r>
              <a:rPr lang="it-IT" sz="2000" b="1" dirty="0" smtClean="0"/>
              <a:t>.</a:t>
            </a:r>
            <a:endParaRPr lang="it-IT" sz="2000" b="1" dirty="0"/>
          </a:p>
        </p:txBody>
      </p:sp>
      <p:sp>
        <p:nvSpPr>
          <p:cNvPr id="4" name="CasellaDiTesto 3"/>
          <p:cNvSpPr txBox="1"/>
          <p:nvPr/>
        </p:nvSpPr>
        <p:spPr>
          <a:xfrm>
            <a:off x="323528" y="5877272"/>
            <a:ext cx="8424936" cy="646331"/>
          </a:xfrm>
          <a:prstGeom prst="rect">
            <a:avLst/>
          </a:prstGeom>
          <a:noFill/>
        </p:spPr>
        <p:txBody>
          <a:bodyPr wrap="square" rtlCol="0">
            <a:spAutoFit/>
          </a:bodyPr>
          <a:lstStyle/>
          <a:p>
            <a:pPr algn="ctr"/>
            <a:r>
              <a:rPr lang="it-IT" b="1" dirty="0" smtClean="0"/>
              <a:t>Presentazione curata dal Prof. Francesco Cannizzaro  </a:t>
            </a:r>
          </a:p>
          <a:p>
            <a:pPr algn="ctr"/>
            <a:r>
              <a:rPr lang="it-IT" b="1" dirty="0" smtClean="0"/>
              <a:t>Specialista in Pedagogia, Bioetica e Sessuologia</a:t>
            </a:r>
            <a:endParaRPr lang="it-IT" b="1" dirty="0"/>
          </a:p>
        </p:txBody>
      </p:sp>
      <p:sp>
        <p:nvSpPr>
          <p:cNvPr id="5" name="Segnaposto data 4"/>
          <p:cNvSpPr>
            <a:spLocks noGrp="1"/>
          </p:cNvSpPr>
          <p:nvPr>
            <p:ph type="dt" sz="half" idx="10"/>
          </p:nvPr>
        </p:nvSpPr>
        <p:spPr/>
        <p:txBody>
          <a:bodyPr/>
          <a:lstStyle/>
          <a:p>
            <a:fld id="{E820708C-FFB1-4C5D-8C74-8C31A9CBDA3F}"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a:t>
            </a:fld>
            <a:endParaRPr lang="it-IT"/>
          </a:p>
        </p:txBody>
      </p:sp>
      <p:pic>
        <p:nvPicPr>
          <p:cNvPr id="1026" name="Picture 2" descr="C:\Users\Master\Desktop\Lavori in corso\Amoris\a1.jpg"/>
          <p:cNvPicPr>
            <a:picLocks noChangeAspect="1" noChangeArrowheads="1"/>
          </p:cNvPicPr>
          <p:nvPr/>
        </p:nvPicPr>
        <p:blipFill>
          <a:blip r:embed="rId2" cstate="print"/>
          <a:srcRect/>
          <a:stretch>
            <a:fillRect/>
          </a:stretch>
        </p:blipFill>
        <p:spPr bwMode="auto">
          <a:xfrm>
            <a:off x="2339752" y="1340768"/>
            <a:ext cx="4392488" cy="3290126"/>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3024336"/>
          </a:xfrm>
          <a:solidFill>
            <a:srgbClr val="FFFF00"/>
          </a:solidFill>
          <a:ln w="25400">
            <a:solidFill>
              <a:schemeClr val="accent1"/>
            </a:solidFill>
          </a:ln>
        </p:spPr>
        <p:txBody>
          <a:bodyPr>
            <a:noAutofit/>
          </a:bodyPr>
          <a:lstStyle/>
          <a:p>
            <a:pPr algn="just"/>
            <a:r>
              <a:rPr lang="it-IT" sz="2000" b="1" dirty="0">
                <a:solidFill>
                  <a:srgbClr val="FF0000"/>
                </a:solidFill>
              </a:rPr>
              <a:t>Il </a:t>
            </a:r>
            <a:r>
              <a:rPr lang="it-IT" sz="2000" b="1" i="1" dirty="0">
                <a:solidFill>
                  <a:srgbClr val="FF0000"/>
                </a:solidFill>
              </a:rPr>
              <a:t>quarto capitolo </a:t>
            </a:r>
            <a:r>
              <a:rPr lang="it-IT" sz="2000" b="1" dirty="0">
                <a:solidFill>
                  <a:srgbClr val="FF0000"/>
                </a:solidFill>
              </a:rPr>
              <a:t>tratta dell’amore nel matrimonio</a:t>
            </a:r>
            <a:r>
              <a:rPr lang="it-IT" sz="2000" dirty="0">
                <a:solidFill>
                  <a:schemeClr val="tx1"/>
                </a:solidFill>
              </a:rPr>
              <a:t>, e lo illustra a partire dall’”inno all’amore” di San Paolo in 1 </a:t>
            </a:r>
            <a:r>
              <a:rPr lang="it-IT" sz="2000" i="1" dirty="0" err="1">
                <a:solidFill>
                  <a:schemeClr val="tx1"/>
                </a:solidFill>
              </a:rPr>
              <a:t>Cor</a:t>
            </a:r>
            <a:r>
              <a:rPr lang="it-IT" sz="2000" i="1" dirty="0">
                <a:solidFill>
                  <a:schemeClr val="tx1"/>
                </a:solidFill>
              </a:rPr>
              <a:t> </a:t>
            </a:r>
            <a:r>
              <a:rPr lang="it-IT" sz="2000" dirty="0">
                <a:solidFill>
                  <a:schemeClr val="tx1"/>
                </a:solidFill>
              </a:rPr>
              <a:t>13, 4-7. Il capitolo è una vera e propria esegesi attenta, puntuale, ispirata e poetica del testo paolino. </a:t>
            </a:r>
            <a:endParaRPr lang="it-IT" sz="2000" dirty="0" smtClean="0">
              <a:solidFill>
                <a:schemeClr val="tx1"/>
              </a:solidFill>
            </a:endParaRPr>
          </a:p>
          <a:p>
            <a:pPr algn="just"/>
            <a:r>
              <a:rPr lang="it-IT" sz="2000" b="1" dirty="0" smtClean="0">
                <a:solidFill>
                  <a:srgbClr val="FF0000"/>
                </a:solidFill>
              </a:rPr>
              <a:t>Potremmo </a:t>
            </a:r>
            <a:r>
              <a:rPr lang="it-IT" sz="2000" b="1" dirty="0">
                <a:solidFill>
                  <a:srgbClr val="FF0000"/>
                </a:solidFill>
              </a:rPr>
              <a:t>dire che </a:t>
            </a:r>
            <a:r>
              <a:rPr lang="it-IT" sz="2000" dirty="0">
                <a:solidFill>
                  <a:schemeClr val="tx1"/>
                </a:solidFill>
              </a:rPr>
              <a:t>si tratta di una collezione di frammenti di un discorso amoroso che è attento a descrivere l’amore umano in termini assolutamente concreti. </a:t>
            </a:r>
            <a:endParaRPr lang="it-IT" sz="2000" dirty="0" smtClean="0">
              <a:solidFill>
                <a:schemeClr val="tx1"/>
              </a:solidFill>
            </a:endParaRPr>
          </a:p>
          <a:p>
            <a:pPr algn="just"/>
            <a:r>
              <a:rPr lang="it-IT" sz="2000" b="1" dirty="0" smtClean="0">
                <a:solidFill>
                  <a:srgbClr val="FF0000"/>
                </a:solidFill>
              </a:rPr>
              <a:t>Si </a:t>
            </a:r>
            <a:r>
              <a:rPr lang="it-IT" sz="2000" b="1" dirty="0">
                <a:solidFill>
                  <a:srgbClr val="FF0000"/>
                </a:solidFill>
              </a:rPr>
              <a:t>resta colpiti </a:t>
            </a:r>
            <a:r>
              <a:rPr lang="it-IT" sz="2000" dirty="0">
                <a:solidFill>
                  <a:schemeClr val="tx1"/>
                </a:solidFill>
              </a:rPr>
              <a:t>dalla capacità di introspezione psicologica che segna questa esegesi. L’approfondimento psicologico entra nel mondo delle emozioni dei coniugi — positive e negative — e nella dimensione erotica dell’amore. </a:t>
            </a:r>
          </a:p>
        </p:txBody>
      </p:sp>
      <p:sp>
        <p:nvSpPr>
          <p:cNvPr id="5" name="Segnaposto data 4"/>
          <p:cNvSpPr>
            <a:spLocks noGrp="1"/>
          </p:cNvSpPr>
          <p:nvPr>
            <p:ph type="dt" sz="half" idx="10"/>
          </p:nvPr>
        </p:nvSpPr>
        <p:spPr/>
        <p:txBody>
          <a:bodyPr/>
          <a:lstStyle/>
          <a:p>
            <a:fld id="{AD14936E-B3BF-4C8B-9D20-F18B9ADB32CB}"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10</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quarto: “L’amore nel matrimonio</a:t>
            </a:r>
            <a:r>
              <a:rPr lang="it-IT" sz="2000" b="1" dirty="0" smtClean="0">
                <a:solidFill>
                  <a:srgbClr val="0070C0"/>
                </a:solidFill>
              </a:rPr>
              <a:t>” (1)</a:t>
            </a:r>
            <a:endParaRPr lang="it-IT" sz="2000" dirty="0">
              <a:solidFill>
                <a:srgbClr val="0070C0"/>
              </a:solidFill>
            </a:endParaRPr>
          </a:p>
        </p:txBody>
      </p:sp>
      <p:pic>
        <p:nvPicPr>
          <p:cNvPr id="7170" name="Picture 2" descr="C:\Users\Master\Desktop\Lavori in corso\Amoris\a9.jpg"/>
          <p:cNvPicPr>
            <a:picLocks noChangeAspect="1" noChangeArrowheads="1"/>
          </p:cNvPicPr>
          <p:nvPr/>
        </p:nvPicPr>
        <p:blipFill>
          <a:blip r:embed="rId2" cstate="print"/>
          <a:srcRect/>
          <a:stretch>
            <a:fillRect/>
          </a:stretch>
        </p:blipFill>
        <p:spPr bwMode="auto">
          <a:xfrm>
            <a:off x="2267744" y="4437112"/>
            <a:ext cx="4529535" cy="216024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wheel(4)">
                                      <p:cBhvr>
                                        <p:cTn id="14" dur="2000"/>
                                        <p:tgtEl>
                                          <p:spTgt spid="717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880320"/>
          </a:xfrm>
          <a:solidFill>
            <a:srgbClr val="FFFF00"/>
          </a:solidFill>
          <a:ln w="25400">
            <a:solidFill>
              <a:schemeClr val="accent1"/>
            </a:solidFill>
          </a:ln>
        </p:spPr>
        <p:txBody>
          <a:bodyPr>
            <a:noAutofit/>
          </a:bodyPr>
          <a:lstStyle/>
          <a:p>
            <a:pPr algn="just"/>
            <a:r>
              <a:rPr lang="it-IT" sz="2000" b="1" dirty="0">
                <a:solidFill>
                  <a:srgbClr val="FF0000"/>
                </a:solidFill>
              </a:rPr>
              <a:t>Si tratta di un contributo estremamente ricco e prezioso </a:t>
            </a:r>
            <a:r>
              <a:rPr lang="it-IT" sz="2000" dirty="0">
                <a:solidFill>
                  <a:schemeClr val="tx1"/>
                </a:solidFill>
              </a:rPr>
              <a:t>per la vita cristiana dei coniugi, che non aveva finora paragone in precedenti documenti papali</a:t>
            </a:r>
            <a:r>
              <a:rPr lang="it-IT" sz="2000" dirty="0" smtClean="0">
                <a:solidFill>
                  <a:schemeClr val="tx1"/>
                </a:solidFill>
              </a:rPr>
              <a:t>.</a:t>
            </a:r>
          </a:p>
          <a:p>
            <a:pPr algn="just"/>
            <a:r>
              <a:rPr lang="it-IT" sz="2000" b="1" dirty="0" smtClean="0">
                <a:solidFill>
                  <a:srgbClr val="FF0000"/>
                </a:solidFill>
              </a:rPr>
              <a:t>A </a:t>
            </a:r>
            <a:r>
              <a:rPr lang="it-IT" sz="2000" b="1" dirty="0">
                <a:solidFill>
                  <a:srgbClr val="FF0000"/>
                </a:solidFill>
              </a:rPr>
              <a:t>suo modo questo capitolo </a:t>
            </a:r>
            <a:r>
              <a:rPr lang="it-IT" sz="2000" dirty="0">
                <a:solidFill>
                  <a:schemeClr val="tx1"/>
                </a:solidFill>
              </a:rPr>
              <a:t>costituisce un trattatello dentro la trattazione più ampia, pienamente consapevole della quotidianità dell’amore che è nemica di ogni idealismo: «non si deve gettare sopra due persone limitate — scrive il Pontefice — il tremendo peso di dover riprodurre in maniera perfetta l’unione che esiste tra Cristo e la sua Chiesa, perché il matrimonio come segno implica “un processo dinamico, che avanza gradualmente con la progressiva integrazione dei doni di Dio”» (AL 122). </a:t>
            </a:r>
          </a:p>
        </p:txBody>
      </p:sp>
      <p:sp>
        <p:nvSpPr>
          <p:cNvPr id="5" name="Segnaposto data 4"/>
          <p:cNvSpPr>
            <a:spLocks noGrp="1"/>
          </p:cNvSpPr>
          <p:nvPr>
            <p:ph type="dt" sz="half" idx="10"/>
          </p:nvPr>
        </p:nvSpPr>
        <p:spPr/>
        <p:txBody>
          <a:bodyPr/>
          <a:lstStyle/>
          <a:p>
            <a:fld id="{1A96F13B-770F-43A7-A2F1-47421F52FDAF}"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11</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quarto: “L’amore nel matrimonio</a:t>
            </a:r>
            <a:r>
              <a:rPr lang="it-IT" sz="2000" b="1" dirty="0" smtClean="0">
                <a:solidFill>
                  <a:srgbClr val="0070C0"/>
                </a:solidFill>
              </a:rPr>
              <a:t>” (2)</a:t>
            </a:r>
            <a:endParaRPr lang="it-IT" sz="2000" dirty="0">
              <a:solidFill>
                <a:srgbClr val="0070C0"/>
              </a:solidFill>
            </a:endParaRPr>
          </a:p>
        </p:txBody>
      </p:sp>
      <p:pic>
        <p:nvPicPr>
          <p:cNvPr id="8194" name="Picture 2" descr="C:\Users\Master\Desktop\Lavori in corso\Amoris\a10.jpg"/>
          <p:cNvPicPr>
            <a:picLocks noChangeAspect="1" noChangeArrowheads="1"/>
          </p:cNvPicPr>
          <p:nvPr/>
        </p:nvPicPr>
        <p:blipFill>
          <a:blip r:embed="rId2" cstate="print"/>
          <a:srcRect/>
          <a:stretch>
            <a:fillRect/>
          </a:stretch>
        </p:blipFill>
        <p:spPr bwMode="auto">
          <a:xfrm>
            <a:off x="2411760" y="4293096"/>
            <a:ext cx="4464496" cy="223224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Effect transition="in" filter="wheel(4)">
                                      <p:cBhvr>
                                        <p:cTn id="14" dur="2000"/>
                                        <p:tgtEl>
                                          <p:spTgt spid="819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3168352"/>
          </a:xfrm>
          <a:solidFill>
            <a:srgbClr val="FFFF00"/>
          </a:solidFill>
          <a:ln w="25400">
            <a:solidFill>
              <a:schemeClr val="accent1"/>
            </a:solidFill>
          </a:ln>
        </p:spPr>
        <p:txBody>
          <a:bodyPr>
            <a:noAutofit/>
          </a:bodyPr>
          <a:lstStyle/>
          <a:p>
            <a:pPr algn="just"/>
            <a:r>
              <a:rPr lang="it-IT" sz="2000" b="1" dirty="0">
                <a:solidFill>
                  <a:srgbClr val="FF0000"/>
                </a:solidFill>
              </a:rPr>
              <a:t>Ma d’altra parte il Papa insiste </a:t>
            </a:r>
            <a:r>
              <a:rPr lang="it-IT" sz="2000" dirty="0">
                <a:solidFill>
                  <a:schemeClr val="tx1"/>
                </a:solidFill>
              </a:rPr>
              <a:t>in maniera forte e decisa sul fatto che «nella stessa natura dell’amore coniugale vi è l’apertura al definitivo» (AL 123), proprio all’interno di quella «combinazione di gioie e di fatiche, di tensioni e di riposo, di sofferenze e di liberazioni, di soddisfazioni e di ricerche, di fastidi e di piaceri» (Al 126) che è appunto il matrimonio</a:t>
            </a:r>
            <a:r>
              <a:rPr lang="it-IT" sz="2000" dirty="0" smtClean="0">
                <a:solidFill>
                  <a:schemeClr val="tx1"/>
                </a:solidFill>
              </a:rPr>
              <a:t>.</a:t>
            </a:r>
          </a:p>
          <a:p>
            <a:pPr algn="just"/>
            <a:r>
              <a:rPr lang="it-IT" sz="2000" b="1" dirty="0" smtClean="0">
                <a:solidFill>
                  <a:srgbClr val="FF0000"/>
                </a:solidFill>
              </a:rPr>
              <a:t>Il </a:t>
            </a:r>
            <a:r>
              <a:rPr lang="it-IT" sz="2000" b="1" dirty="0">
                <a:solidFill>
                  <a:srgbClr val="FF0000"/>
                </a:solidFill>
              </a:rPr>
              <a:t>capitolo si conclude </a:t>
            </a:r>
            <a:r>
              <a:rPr lang="it-IT" sz="2000" dirty="0">
                <a:solidFill>
                  <a:schemeClr val="tx1"/>
                </a:solidFill>
              </a:rPr>
              <a:t>con una riflessione molto importante sulla «trasformazione dell’amore» perché «il prolungarsi della vita fa sì che si verifichi qualcosa che non era comune in altri tempi: la relazione intima e la reciproca appartenenza devono conservarsi per quattro, cinque o sei decenni, e questo comporta la necessità di ritornare a scegliersi a più riprese» (AL 163). </a:t>
            </a:r>
          </a:p>
        </p:txBody>
      </p:sp>
      <p:sp>
        <p:nvSpPr>
          <p:cNvPr id="5" name="Segnaposto data 4"/>
          <p:cNvSpPr>
            <a:spLocks noGrp="1"/>
          </p:cNvSpPr>
          <p:nvPr>
            <p:ph type="dt" sz="half" idx="10"/>
          </p:nvPr>
        </p:nvSpPr>
        <p:spPr/>
        <p:txBody>
          <a:bodyPr/>
          <a:lstStyle/>
          <a:p>
            <a:fld id="{2FBF4A55-F7DD-4781-9FC4-F7075FF69FD7}"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12</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quarto: “L’amore nel matrimonio</a:t>
            </a:r>
            <a:r>
              <a:rPr lang="it-IT" sz="2000" b="1" dirty="0" smtClean="0">
                <a:solidFill>
                  <a:srgbClr val="0070C0"/>
                </a:solidFill>
              </a:rPr>
              <a:t>” (3)</a:t>
            </a:r>
            <a:endParaRPr lang="it-IT" sz="2000" dirty="0">
              <a:solidFill>
                <a:srgbClr val="0070C0"/>
              </a:solidFill>
            </a:endParaRPr>
          </a:p>
        </p:txBody>
      </p:sp>
      <p:pic>
        <p:nvPicPr>
          <p:cNvPr id="9218" name="Picture 2" descr="C:\Users\Master\Desktop\Lavori in corso\Amoris\a11.jpg"/>
          <p:cNvPicPr>
            <a:picLocks noChangeAspect="1" noChangeArrowheads="1"/>
          </p:cNvPicPr>
          <p:nvPr/>
        </p:nvPicPr>
        <p:blipFill>
          <a:blip r:embed="rId2" cstate="print"/>
          <a:srcRect/>
          <a:stretch>
            <a:fillRect/>
          </a:stretch>
        </p:blipFill>
        <p:spPr bwMode="auto">
          <a:xfrm>
            <a:off x="2843808" y="4581128"/>
            <a:ext cx="3096344" cy="2079297"/>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Effect transition="in" filter="wheel(4)">
                                      <p:cBhvr>
                                        <p:cTn id="14" dur="2000"/>
                                        <p:tgtEl>
                                          <p:spTgt spid="921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304256"/>
          </a:xfrm>
          <a:solidFill>
            <a:srgbClr val="FFFF00"/>
          </a:solidFill>
          <a:ln w="25400">
            <a:solidFill>
              <a:schemeClr val="accent1"/>
            </a:solidFill>
          </a:ln>
        </p:spPr>
        <p:txBody>
          <a:bodyPr>
            <a:noAutofit/>
          </a:bodyPr>
          <a:lstStyle/>
          <a:p>
            <a:pPr algn="just"/>
            <a:r>
              <a:rPr lang="it-IT" sz="2000" b="1" dirty="0">
                <a:solidFill>
                  <a:srgbClr val="FF0000"/>
                </a:solidFill>
              </a:rPr>
              <a:t>L’aspetto fisico muta </a:t>
            </a:r>
            <a:r>
              <a:rPr lang="it-IT" sz="2000" dirty="0">
                <a:solidFill>
                  <a:schemeClr val="tx1"/>
                </a:solidFill>
              </a:rPr>
              <a:t>e l’attrazione amorosa non viene meno ma cambia: il desiderio sessuale col tempo si può trasformare in desiderio di intimità e “complicità”. </a:t>
            </a:r>
            <a:endParaRPr lang="it-IT" sz="2000" dirty="0" smtClean="0">
              <a:solidFill>
                <a:schemeClr val="tx1"/>
              </a:solidFill>
            </a:endParaRPr>
          </a:p>
          <a:p>
            <a:pPr algn="just"/>
            <a:r>
              <a:rPr lang="it-IT" sz="2000" b="1" dirty="0" smtClean="0">
                <a:solidFill>
                  <a:srgbClr val="FF0000"/>
                </a:solidFill>
              </a:rPr>
              <a:t>«</a:t>
            </a:r>
            <a:r>
              <a:rPr lang="it-IT" sz="2000" b="1" dirty="0">
                <a:solidFill>
                  <a:srgbClr val="FF0000"/>
                </a:solidFill>
              </a:rPr>
              <a:t>Non possiamo prometterci </a:t>
            </a:r>
            <a:r>
              <a:rPr lang="it-IT" sz="2000" dirty="0">
                <a:solidFill>
                  <a:schemeClr val="tx1"/>
                </a:solidFill>
              </a:rPr>
              <a:t>di avere gli stessi sentimenti per tutta la vita. Ma possiamo certamente avere un progetto comune stabile, impegnarci ad amarci e a vivere uniti finché la morte non ci separi, e vivere sempre una ricca intimità» (AL 163).</a:t>
            </a:r>
          </a:p>
        </p:txBody>
      </p:sp>
      <p:sp>
        <p:nvSpPr>
          <p:cNvPr id="5" name="Segnaposto data 4"/>
          <p:cNvSpPr>
            <a:spLocks noGrp="1"/>
          </p:cNvSpPr>
          <p:nvPr>
            <p:ph type="dt" sz="half" idx="10"/>
          </p:nvPr>
        </p:nvSpPr>
        <p:spPr/>
        <p:txBody>
          <a:bodyPr/>
          <a:lstStyle/>
          <a:p>
            <a:fld id="{D9C36EF9-FBF6-4A36-AF71-F4ED71A47FC4}"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13</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quarto: “L’amore nel matrimonio</a:t>
            </a:r>
            <a:r>
              <a:rPr lang="it-IT" sz="2000" b="1" dirty="0" smtClean="0">
                <a:solidFill>
                  <a:srgbClr val="0070C0"/>
                </a:solidFill>
              </a:rPr>
              <a:t>” (4)</a:t>
            </a:r>
            <a:endParaRPr lang="it-IT" sz="2000" dirty="0">
              <a:solidFill>
                <a:srgbClr val="0070C0"/>
              </a:solidFill>
            </a:endParaRPr>
          </a:p>
        </p:txBody>
      </p:sp>
      <p:pic>
        <p:nvPicPr>
          <p:cNvPr id="10242" name="Picture 2" descr="C:\Users\Master\Desktop\Lavori in corso\Amoris\a12.jpg"/>
          <p:cNvPicPr>
            <a:picLocks noChangeAspect="1" noChangeArrowheads="1"/>
          </p:cNvPicPr>
          <p:nvPr/>
        </p:nvPicPr>
        <p:blipFill>
          <a:blip r:embed="rId2" cstate="print"/>
          <a:srcRect/>
          <a:stretch>
            <a:fillRect/>
          </a:stretch>
        </p:blipFill>
        <p:spPr bwMode="auto">
          <a:xfrm>
            <a:off x="2051720" y="3717032"/>
            <a:ext cx="5138912" cy="273630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Effect transition="in" filter="wheel(4)">
                                      <p:cBhvr>
                                        <p:cTn id="14" dur="2000"/>
                                        <p:tgtEl>
                                          <p:spTgt spid="1024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304256"/>
          </a:xfrm>
          <a:solidFill>
            <a:srgbClr val="FFFF00"/>
          </a:solidFill>
          <a:ln w="25400">
            <a:solidFill>
              <a:schemeClr val="accent1"/>
            </a:solidFill>
          </a:ln>
        </p:spPr>
        <p:txBody>
          <a:bodyPr>
            <a:noAutofit/>
          </a:bodyPr>
          <a:lstStyle/>
          <a:p>
            <a:pPr algn="just"/>
            <a:r>
              <a:rPr lang="it-IT" sz="2000" b="1" dirty="0">
                <a:solidFill>
                  <a:srgbClr val="FF0000"/>
                </a:solidFill>
              </a:rPr>
              <a:t>Il </a:t>
            </a:r>
            <a:r>
              <a:rPr lang="it-IT" sz="2000" b="1" i="1" dirty="0">
                <a:solidFill>
                  <a:srgbClr val="FF0000"/>
                </a:solidFill>
              </a:rPr>
              <a:t>quinto capitolo </a:t>
            </a:r>
            <a:r>
              <a:rPr lang="it-IT" sz="2000" b="1" dirty="0">
                <a:solidFill>
                  <a:srgbClr val="FF0000"/>
                </a:solidFill>
              </a:rPr>
              <a:t>è tutto concentrato </a:t>
            </a:r>
            <a:r>
              <a:rPr lang="it-IT" sz="2000" dirty="0">
                <a:solidFill>
                  <a:schemeClr val="tx1"/>
                </a:solidFill>
              </a:rPr>
              <a:t>sulla fecondità e la </a:t>
            </a:r>
            <a:r>
              <a:rPr lang="it-IT" sz="2000" dirty="0" err="1">
                <a:solidFill>
                  <a:schemeClr val="tx1"/>
                </a:solidFill>
              </a:rPr>
              <a:t>generatività</a:t>
            </a:r>
            <a:r>
              <a:rPr lang="it-IT" sz="2000" dirty="0">
                <a:solidFill>
                  <a:schemeClr val="tx1"/>
                </a:solidFill>
              </a:rPr>
              <a:t> dell’amore. Si parla in maniera spiritualmente e psicologicamente profonda dell’accogliere una nuova vita, dell’attesa propria della gravidanza, dell’amore di madre e di padre. </a:t>
            </a:r>
            <a:endParaRPr lang="it-IT" sz="2000" dirty="0" smtClean="0">
              <a:solidFill>
                <a:schemeClr val="tx1"/>
              </a:solidFill>
            </a:endParaRPr>
          </a:p>
          <a:p>
            <a:pPr algn="just"/>
            <a:r>
              <a:rPr lang="it-IT" sz="2000" b="1" dirty="0" smtClean="0">
                <a:solidFill>
                  <a:srgbClr val="FF0000"/>
                </a:solidFill>
              </a:rPr>
              <a:t>Ma </a:t>
            </a:r>
            <a:r>
              <a:rPr lang="it-IT" sz="2000" b="1" dirty="0">
                <a:solidFill>
                  <a:srgbClr val="FF0000"/>
                </a:solidFill>
              </a:rPr>
              <a:t>anche della fecondità allargata</a:t>
            </a:r>
            <a:r>
              <a:rPr lang="it-IT" sz="2000" dirty="0">
                <a:solidFill>
                  <a:schemeClr val="tx1"/>
                </a:solidFill>
              </a:rPr>
              <a:t>, dell’adozione, dell’accoglienza del contributo delle famiglie a promuovere una “cultura dell’incontro”, della vita nella famiglia in senso ampio, con la presenza di zii, cugini, parenti dei parenti, amici. </a:t>
            </a:r>
          </a:p>
        </p:txBody>
      </p:sp>
      <p:sp>
        <p:nvSpPr>
          <p:cNvPr id="5" name="Segnaposto data 4"/>
          <p:cNvSpPr>
            <a:spLocks noGrp="1"/>
          </p:cNvSpPr>
          <p:nvPr>
            <p:ph type="dt" sz="half" idx="10"/>
          </p:nvPr>
        </p:nvSpPr>
        <p:spPr/>
        <p:txBody>
          <a:bodyPr/>
          <a:lstStyle/>
          <a:p>
            <a:fld id="{8F4B9E0D-886A-4C6E-BDE2-3887E2D9BC57}"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14</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quinto: “L’amore che diventa fecondo</a:t>
            </a:r>
            <a:r>
              <a:rPr lang="it-IT" sz="2000" b="1" dirty="0" smtClean="0">
                <a:solidFill>
                  <a:srgbClr val="0070C0"/>
                </a:solidFill>
              </a:rPr>
              <a:t>” (1)</a:t>
            </a:r>
            <a:endParaRPr lang="it-IT" sz="2000" dirty="0">
              <a:solidFill>
                <a:srgbClr val="0070C0"/>
              </a:solidFill>
            </a:endParaRPr>
          </a:p>
        </p:txBody>
      </p:sp>
      <p:pic>
        <p:nvPicPr>
          <p:cNvPr id="11266" name="Picture 2" descr="C:\Users\Master\Desktop\Lavori in corso\Amoris\a13.jpg"/>
          <p:cNvPicPr>
            <a:picLocks noChangeAspect="1" noChangeArrowheads="1"/>
          </p:cNvPicPr>
          <p:nvPr/>
        </p:nvPicPr>
        <p:blipFill>
          <a:blip r:embed="rId2" cstate="print"/>
          <a:srcRect/>
          <a:stretch>
            <a:fillRect/>
          </a:stretch>
        </p:blipFill>
        <p:spPr bwMode="auto">
          <a:xfrm>
            <a:off x="2339752" y="3717032"/>
            <a:ext cx="4360438" cy="259228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Effect transition="in" filter="wheel(4)">
                                      <p:cBhvr>
                                        <p:cTn id="14" dur="2000"/>
                                        <p:tgtEl>
                                          <p:spTgt spid="1126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016224"/>
          </a:xfrm>
          <a:solidFill>
            <a:srgbClr val="FFFF00"/>
          </a:solidFill>
          <a:ln w="25400">
            <a:solidFill>
              <a:schemeClr val="accent1"/>
            </a:solidFill>
          </a:ln>
        </p:spPr>
        <p:txBody>
          <a:bodyPr>
            <a:noAutofit/>
          </a:bodyPr>
          <a:lstStyle/>
          <a:p>
            <a:pPr algn="just"/>
            <a:r>
              <a:rPr lang="it-IT" sz="2000" b="1" dirty="0">
                <a:solidFill>
                  <a:srgbClr val="FF0000"/>
                </a:solidFill>
              </a:rPr>
              <a:t>L’</a:t>
            </a:r>
            <a:r>
              <a:rPr lang="it-IT" sz="2000" b="1" i="1" dirty="0" err="1">
                <a:solidFill>
                  <a:srgbClr val="FF0000"/>
                </a:solidFill>
              </a:rPr>
              <a:t>Amoris</a:t>
            </a:r>
            <a:r>
              <a:rPr lang="it-IT" sz="2000" b="1" i="1" dirty="0">
                <a:solidFill>
                  <a:srgbClr val="FF0000"/>
                </a:solidFill>
              </a:rPr>
              <a:t> </a:t>
            </a:r>
            <a:r>
              <a:rPr lang="it-IT" sz="2000" b="1" i="1" dirty="0" err="1">
                <a:solidFill>
                  <a:srgbClr val="FF0000"/>
                </a:solidFill>
              </a:rPr>
              <a:t>laetitia</a:t>
            </a:r>
            <a:r>
              <a:rPr lang="it-IT" sz="2000" dirty="0">
                <a:solidFill>
                  <a:schemeClr val="tx1"/>
                </a:solidFill>
              </a:rPr>
              <a:t> non prende in considerazione la famiglia «mononucleare», perché è ben consapevole della famiglia come rete di relazioni ampie. </a:t>
            </a:r>
            <a:endParaRPr lang="it-IT" sz="2000" dirty="0" smtClean="0">
              <a:solidFill>
                <a:schemeClr val="tx1"/>
              </a:solidFill>
            </a:endParaRPr>
          </a:p>
          <a:p>
            <a:pPr algn="just"/>
            <a:r>
              <a:rPr lang="it-IT" sz="2000" b="1" dirty="0" smtClean="0">
                <a:solidFill>
                  <a:srgbClr val="FF0000"/>
                </a:solidFill>
              </a:rPr>
              <a:t>La </a:t>
            </a:r>
            <a:r>
              <a:rPr lang="it-IT" sz="2000" b="1" dirty="0">
                <a:solidFill>
                  <a:srgbClr val="FF0000"/>
                </a:solidFill>
              </a:rPr>
              <a:t>stessa mistica del sacramento del matrimonio </a:t>
            </a:r>
            <a:r>
              <a:rPr lang="it-IT" sz="2000" dirty="0">
                <a:solidFill>
                  <a:schemeClr val="tx1"/>
                </a:solidFill>
              </a:rPr>
              <a:t>ha un profondo carattere sociale (cfr AL 186). E all’interno di questa dimensione sociale il Papa sottolinea in particolare sia il ruolo specifico del rapporto tra giovani e anziani, sia la relazione tra fratelli e sorelle come tirocinio di crescita nella relazione con gli altri.</a:t>
            </a:r>
          </a:p>
        </p:txBody>
      </p:sp>
      <p:sp>
        <p:nvSpPr>
          <p:cNvPr id="5" name="Segnaposto data 4"/>
          <p:cNvSpPr>
            <a:spLocks noGrp="1"/>
          </p:cNvSpPr>
          <p:nvPr>
            <p:ph type="dt" sz="half" idx="10"/>
          </p:nvPr>
        </p:nvSpPr>
        <p:spPr/>
        <p:txBody>
          <a:bodyPr/>
          <a:lstStyle/>
          <a:p>
            <a:fld id="{2379E956-1638-4003-9AD8-D3D86E6F52D4}"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15</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quinto: “L’amore che diventa fecondo</a:t>
            </a:r>
            <a:r>
              <a:rPr lang="it-IT" sz="2000" b="1" dirty="0" smtClean="0">
                <a:solidFill>
                  <a:srgbClr val="0070C0"/>
                </a:solidFill>
              </a:rPr>
              <a:t>” (2)</a:t>
            </a:r>
            <a:endParaRPr lang="it-IT" sz="2000" dirty="0">
              <a:solidFill>
                <a:srgbClr val="0070C0"/>
              </a:solidFill>
            </a:endParaRPr>
          </a:p>
        </p:txBody>
      </p:sp>
      <p:pic>
        <p:nvPicPr>
          <p:cNvPr id="12290" name="Picture 2" descr="C:\Users\Master\Desktop\Lavori in corso\Amoris\a14.jpg"/>
          <p:cNvPicPr>
            <a:picLocks noChangeAspect="1" noChangeArrowheads="1"/>
          </p:cNvPicPr>
          <p:nvPr/>
        </p:nvPicPr>
        <p:blipFill>
          <a:blip r:embed="rId2" cstate="print"/>
          <a:srcRect/>
          <a:stretch>
            <a:fillRect/>
          </a:stretch>
        </p:blipFill>
        <p:spPr bwMode="auto">
          <a:xfrm>
            <a:off x="2123728" y="3501008"/>
            <a:ext cx="5272014" cy="295232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2290"/>
                                        </p:tgtEl>
                                        <p:attrNameLst>
                                          <p:attrName>style.visibility</p:attrName>
                                        </p:attrNameLst>
                                      </p:cBhvr>
                                      <p:to>
                                        <p:strVal val="visible"/>
                                      </p:to>
                                    </p:set>
                                    <p:animEffect transition="in" filter="wheel(4)">
                                      <p:cBhvr>
                                        <p:cTn id="14" dur="2000"/>
                                        <p:tgtEl>
                                          <p:spTgt spid="1229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3240360"/>
          </a:xfrm>
          <a:solidFill>
            <a:srgbClr val="FFFF00"/>
          </a:solidFill>
          <a:ln w="25400">
            <a:solidFill>
              <a:schemeClr val="accent1"/>
            </a:solidFill>
          </a:ln>
        </p:spPr>
        <p:txBody>
          <a:bodyPr>
            <a:noAutofit/>
          </a:bodyPr>
          <a:lstStyle/>
          <a:p>
            <a:pPr algn="just"/>
            <a:r>
              <a:rPr lang="it-IT" sz="1800" b="1" dirty="0">
                <a:solidFill>
                  <a:srgbClr val="FF0000"/>
                </a:solidFill>
              </a:rPr>
              <a:t>Nel </a:t>
            </a:r>
            <a:r>
              <a:rPr lang="it-IT" sz="1800" b="1" i="1" dirty="0">
                <a:solidFill>
                  <a:srgbClr val="FF0000"/>
                </a:solidFill>
              </a:rPr>
              <a:t>sesto capitolo</a:t>
            </a:r>
            <a:r>
              <a:rPr lang="it-IT" sz="1800" i="1" dirty="0">
                <a:solidFill>
                  <a:schemeClr val="tx1"/>
                </a:solidFill>
              </a:rPr>
              <a:t> </a:t>
            </a:r>
            <a:r>
              <a:rPr lang="it-IT" sz="1800" dirty="0">
                <a:solidFill>
                  <a:schemeClr val="tx1"/>
                </a:solidFill>
              </a:rPr>
              <a:t>il Papa affronta alcune vie pastorali che orientano a costruire famiglie solide e feconde secondo il piano di Dio. </a:t>
            </a:r>
            <a:endParaRPr lang="it-IT" sz="1800" dirty="0" smtClean="0">
              <a:solidFill>
                <a:schemeClr val="tx1"/>
              </a:solidFill>
            </a:endParaRPr>
          </a:p>
          <a:p>
            <a:pPr algn="just"/>
            <a:r>
              <a:rPr lang="it-IT" sz="1800" b="1" dirty="0" smtClean="0">
                <a:solidFill>
                  <a:srgbClr val="FF0000"/>
                </a:solidFill>
              </a:rPr>
              <a:t>In </a:t>
            </a:r>
            <a:r>
              <a:rPr lang="it-IT" sz="1800" b="1" dirty="0">
                <a:solidFill>
                  <a:srgbClr val="FF0000"/>
                </a:solidFill>
              </a:rPr>
              <a:t>questa parte l’Esortazione fa largo ricorso </a:t>
            </a:r>
            <a:r>
              <a:rPr lang="it-IT" sz="1800" dirty="0">
                <a:solidFill>
                  <a:schemeClr val="tx1"/>
                </a:solidFill>
              </a:rPr>
              <a:t>alle Relazioni conclusive dei due Sinodi e alle catechesi di Papa Francesco e di Giovanni Paolo II. Si ribadisce che le famiglie sono soggetto e non solamente oggetto di evangelizzazione. </a:t>
            </a:r>
            <a:endParaRPr lang="it-IT" sz="1800" dirty="0" smtClean="0">
              <a:solidFill>
                <a:schemeClr val="tx1"/>
              </a:solidFill>
            </a:endParaRPr>
          </a:p>
          <a:p>
            <a:pPr algn="just"/>
            <a:r>
              <a:rPr lang="it-IT" sz="1800" b="1" dirty="0" smtClean="0">
                <a:solidFill>
                  <a:srgbClr val="FF0000"/>
                </a:solidFill>
              </a:rPr>
              <a:t>Il </a:t>
            </a:r>
            <a:r>
              <a:rPr lang="it-IT" sz="1800" b="1" dirty="0">
                <a:solidFill>
                  <a:srgbClr val="FF0000"/>
                </a:solidFill>
              </a:rPr>
              <a:t>Papa rileva </a:t>
            </a:r>
            <a:r>
              <a:rPr lang="it-IT" sz="1800" dirty="0">
                <a:solidFill>
                  <a:schemeClr val="tx1"/>
                </a:solidFill>
              </a:rPr>
              <a:t>«che ai ministri ordinati manca spesso una formazione adeguata per trattare i complessi problemi attuali delle famiglie» (AL 202). </a:t>
            </a:r>
            <a:endParaRPr lang="it-IT" sz="1800" dirty="0" smtClean="0">
              <a:solidFill>
                <a:schemeClr val="tx1"/>
              </a:solidFill>
            </a:endParaRPr>
          </a:p>
          <a:p>
            <a:pPr algn="just"/>
            <a:r>
              <a:rPr lang="it-IT" sz="1800" b="1" dirty="0" smtClean="0">
                <a:solidFill>
                  <a:srgbClr val="FF0000"/>
                </a:solidFill>
              </a:rPr>
              <a:t>Se </a:t>
            </a:r>
            <a:r>
              <a:rPr lang="it-IT" sz="1800" b="1" dirty="0">
                <a:solidFill>
                  <a:srgbClr val="FF0000"/>
                </a:solidFill>
              </a:rPr>
              <a:t>da una parte bisogna migliorare la formazione </a:t>
            </a:r>
            <a:r>
              <a:rPr lang="it-IT" sz="1800" b="1" dirty="0" err="1">
                <a:solidFill>
                  <a:srgbClr val="FF0000"/>
                </a:solidFill>
              </a:rPr>
              <a:t>psico-affettiva</a:t>
            </a:r>
            <a:r>
              <a:rPr lang="it-IT" sz="1800" b="1" dirty="0">
                <a:solidFill>
                  <a:srgbClr val="FF0000"/>
                </a:solidFill>
              </a:rPr>
              <a:t> </a:t>
            </a:r>
            <a:r>
              <a:rPr lang="it-IT" sz="1800" dirty="0">
                <a:solidFill>
                  <a:schemeClr val="tx1"/>
                </a:solidFill>
              </a:rPr>
              <a:t>dei seminaristi e coinvolgere di più la famiglia nella formazione al ministero (cfr AL 203), dall’altra «può essere utile (…) anche l’esperienza della lunga tradizione orientale dei sacerdoti sposati» (AL 202).</a:t>
            </a:r>
          </a:p>
        </p:txBody>
      </p:sp>
      <p:sp>
        <p:nvSpPr>
          <p:cNvPr id="5" name="Segnaposto data 4"/>
          <p:cNvSpPr>
            <a:spLocks noGrp="1"/>
          </p:cNvSpPr>
          <p:nvPr>
            <p:ph type="dt" sz="half" idx="10"/>
          </p:nvPr>
        </p:nvSpPr>
        <p:spPr/>
        <p:txBody>
          <a:bodyPr/>
          <a:lstStyle/>
          <a:p>
            <a:fld id="{41542A9E-EEA4-4F73-9867-1AAB2D9B583E}"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16</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sesto: “Alcune prospettive pastorali</a:t>
            </a:r>
            <a:r>
              <a:rPr lang="it-IT" sz="2000" b="1" dirty="0" smtClean="0">
                <a:solidFill>
                  <a:srgbClr val="0070C0"/>
                </a:solidFill>
              </a:rPr>
              <a:t>” (1)</a:t>
            </a:r>
            <a:endParaRPr lang="it-IT" sz="2000" dirty="0">
              <a:solidFill>
                <a:srgbClr val="0070C0"/>
              </a:solidFill>
            </a:endParaRPr>
          </a:p>
        </p:txBody>
      </p:sp>
      <p:pic>
        <p:nvPicPr>
          <p:cNvPr id="14338" name="Picture 2" descr="C:\Users\Master\Desktop\Lavori in corso\Amoris\a16.jpg"/>
          <p:cNvPicPr>
            <a:picLocks noChangeAspect="1" noChangeArrowheads="1"/>
          </p:cNvPicPr>
          <p:nvPr/>
        </p:nvPicPr>
        <p:blipFill>
          <a:blip r:embed="rId2" cstate="print"/>
          <a:srcRect/>
          <a:stretch>
            <a:fillRect/>
          </a:stretch>
        </p:blipFill>
        <p:spPr bwMode="auto">
          <a:xfrm>
            <a:off x="2411760" y="4581128"/>
            <a:ext cx="4032448" cy="201622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4338"/>
                                        </p:tgtEl>
                                        <p:attrNameLst>
                                          <p:attrName>style.visibility</p:attrName>
                                        </p:attrNameLst>
                                      </p:cBhvr>
                                      <p:to>
                                        <p:strVal val="visible"/>
                                      </p:to>
                                    </p:set>
                                    <p:animEffect transition="in" filter="wheel(4)">
                                      <p:cBhvr>
                                        <p:cTn id="14" dur="2000"/>
                                        <p:tgtEl>
                                          <p:spTgt spid="1433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520280"/>
          </a:xfrm>
          <a:solidFill>
            <a:srgbClr val="FFFF00"/>
          </a:solidFill>
          <a:ln w="25400">
            <a:solidFill>
              <a:schemeClr val="accent1"/>
            </a:solidFill>
          </a:ln>
        </p:spPr>
        <p:txBody>
          <a:bodyPr>
            <a:noAutofit/>
          </a:bodyPr>
          <a:lstStyle/>
          <a:p>
            <a:pPr algn="just"/>
            <a:r>
              <a:rPr lang="it-IT" sz="2000" b="1" dirty="0">
                <a:solidFill>
                  <a:srgbClr val="FF0000"/>
                </a:solidFill>
              </a:rPr>
              <a:t>Quindi il Papa affronta il tema del guidare i fidanzati </a:t>
            </a:r>
            <a:r>
              <a:rPr lang="it-IT" sz="2000" dirty="0">
                <a:solidFill>
                  <a:schemeClr val="tx1"/>
                </a:solidFill>
              </a:rPr>
              <a:t>nel cammino di preparazione al matrimonio, dell’accompagnare gli sposi nei primi anni della vita matrimoniale (compreso il tema della paternità responsabile), ma anche in alcune situazioni complesse e in particolare nelle crisi, sapendo che «ogni crisi nasconde una buona notizia che occorre saper ascoltare affinando l’udito del cuore» (AL 232). </a:t>
            </a:r>
            <a:endParaRPr lang="it-IT" sz="2000" dirty="0" smtClean="0">
              <a:solidFill>
                <a:schemeClr val="tx1"/>
              </a:solidFill>
            </a:endParaRPr>
          </a:p>
          <a:p>
            <a:pPr algn="just"/>
            <a:r>
              <a:rPr lang="it-IT" sz="2000" b="1" dirty="0" smtClean="0">
                <a:solidFill>
                  <a:srgbClr val="FF0000"/>
                </a:solidFill>
              </a:rPr>
              <a:t>Si </a:t>
            </a:r>
            <a:r>
              <a:rPr lang="it-IT" sz="2000" b="1" dirty="0">
                <a:solidFill>
                  <a:srgbClr val="FF0000"/>
                </a:solidFill>
              </a:rPr>
              <a:t>analizzano </a:t>
            </a:r>
            <a:r>
              <a:rPr lang="it-IT" sz="2000" dirty="0">
                <a:solidFill>
                  <a:schemeClr val="tx1"/>
                </a:solidFill>
              </a:rPr>
              <a:t>alcune cause di crisi, tra cui una maturazione affettiva ritardata (cfr AL 239).</a:t>
            </a:r>
          </a:p>
        </p:txBody>
      </p:sp>
      <p:sp>
        <p:nvSpPr>
          <p:cNvPr id="5" name="Segnaposto data 4"/>
          <p:cNvSpPr>
            <a:spLocks noGrp="1"/>
          </p:cNvSpPr>
          <p:nvPr>
            <p:ph type="dt" sz="half" idx="10"/>
          </p:nvPr>
        </p:nvSpPr>
        <p:spPr/>
        <p:txBody>
          <a:bodyPr/>
          <a:lstStyle/>
          <a:p>
            <a:fld id="{A5B4D6AB-C8E7-46AA-A40F-9EA73B200542}"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17</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sesto: “Alcune prospettive pastorali</a:t>
            </a:r>
            <a:r>
              <a:rPr lang="it-IT" sz="2000" b="1" dirty="0" smtClean="0">
                <a:solidFill>
                  <a:srgbClr val="0070C0"/>
                </a:solidFill>
              </a:rPr>
              <a:t>” (2)</a:t>
            </a:r>
            <a:endParaRPr lang="it-IT" sz="2000" dirty="0">
              <a:solidFill>
                <a:srgbClr val="0070C0"/>
              </a:solidFill>
            </a:endParaRPr>
          </a:p>
        </p:txBody>
      </p:sp>
      <p:pic>
        <p:nvPicPr>
          <p:cNvPr id="15362" name="Picture 2" descr="C:\Users\Master\Desktop\Lavori in corso\Amoris\a17.jpg"/>
          <p:cNvPicPr>
            <a:picLocks noChangeAspect="1" noChangeArrowheads="1"/>
          </p:cNvPicPr>
          <p:nvPr/>
        </p:nvPicPr>
        <p:blipFill>
          <a:blip r:embed="rId2" cstate="print"/>
          <a:srcRect/>
          <a:stretch>
            <a:fillRect/>
          </a:stretch>
        </p:blipFill>
        <p:spPr bwMode="auto">
          <a:xfrm>
            <a:off x="2411760" y="3933056"/>
            <a:ext cx="3960440" cy="2635493"/>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5362"/>
                                        </p:tgtEl>
                                        <p:attrNameLst>
                                          <p:attrName>style.visibility</p:attrName>
                                        </p:attrNameLst>
                                      </p:cBhvr>
                                      <p:to>
                                        <p:strVal val="visible"/>
                                      </p:to>
                                    </p:set>
                                    <p:animEffect transition="in" filter="wheel(4)">
                                      <p:cBhvr>
                                        <p:cTn id="14" dur="2000"/>
                                        <p:tgtEl>
                                          <p:spTgt spid="1536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664296"/>
          </a:xfrm>
          <a:solidFill>
            <a:srgbClr val="FFFF00"/>
          </a:solidFill>
          <a:ln w="25400">
            <a:solidFill>
              <a:schemeClr val="accent1"/>
            </a:solidFill>
          </a:ln>
        </p:spPr>
        <p:txBody>
          <a:bodyPr>
            <a:noAutofit/>
          </a:bodyPr>
          <a:lstStyle/>
          <a:p>
            <a:pPr algn="just"/>
            <a:r>
              <a:rPr lang="it-IT" sz="2000" b="1" dirty="0" smtClean="0">
                <a:solidFill>
                  <a:srgbClr val="FF0000"/>
                </a:solidFill>
              </a:rPr>
              <a:t>Inoltre, </a:t>
            </a:r>
            <a:r>
              <a:rPr lang="it-IT" sz="2000" dirty="0">
                <a:solidFill>
                  <a:schemeClr val="tx1"/>
                </a:solidFill>
              </a:rPr>
              <a:t>si parla anche dell’accompagnamento delle persone abbandonate, separate o divorziate e si sottolinea l’importanza della recente riforma dei procedimenti per il riconoscimento dei casi di nullità matrimoniale. </a:t>
            </a:r>
            <a:endParaRPr lang="it-IT" sz="2000" dirty="0" smtClean="0">
              <a:solidFill>
                <a:schemeClr val="tx1"/>
              </a:solidFill>
            </a:endParaRPr>
          </a:p>
          <a:p>
            <a:pPr algn="just"/>
            <a:r>
              <a:rPr lang="it-IT" sz="2000" b="1" dirty="0" smtClean="0">
                <a:solidFill>
                  <a:srgbClr val="FF0000"/>
                </a:solidFill>
              </a:rPr>
              <a:t>Si </a:t>
            </a:r>
            <a:r>
              <a:rPr lang="it-IT" sz="2000" b="1" dirty="0">
                <a:solidFill>
                  <a:srgbClr val="FF0000"/>
                </a:solidFill>
              </a:rPr>
              <a:t>mette in rilievo la sofferenza dei figli </a:t>
            </a:r>
            <a:r>
              <a:rPr lang="it-IT" sz="2000" dirty="0">
                <a:solidFill>
                  <a:schemeClr val="tx1"/>
                </a:solidFill>
              </a:rPr>
              <a:t>nelle situazioni conflittuali e si conclude: “Il divorzio è un male, ed è molto preoccupante la crescita del numero dei divorzi</a:t>
            </a:r>
            <a:r>
              <a:rPr lang="it-IT" sz="2000" dirty="0" smtClean="0">
                <a:solidFill>
                  <a:schemeClr val="tx1"/>
                </a:solidFill>
              </a:rPr>
              <a:t>.</a:t>
            </a:r>
          </a:p>
          <a:p>
            <a:pPr algn="just"/>
            <a:r>
              <a:rPr lang="it-IT" sz="2000" b="1" dirty="0" smtClean="0">
                <a:solidFill>
                  <a:srgbClr val="FF0000"/>
                </a:solidFill>
              </a:rPr>
              <a:t>Per </a:t>
            </a:r>
            <a:r>
              <a:rPr lang="it-IT" sz="2000" b="1" dirty="0">
                <a:solidFill>
                  <a:srgbClr val="FF0000"/>
                </a:solidFill>
              </a:rPr>
              <a:t>questo, </a:t>
            </a:r>
            <a:r>
              <a:rPr lang="it-IT" sz="2000" dirty="0">
                <a:solidFill>
                  <a:schemeClr val="tx1"/>
                </a:solidFill>
              </a:rPr>
              <a:t>senza dubbio, il nostro compito pastorale più importante riguardo alle famiglie è rafforzare l’amore e aiutare a sanare le ferite, in modo che possiamo prevenire l’estendersi di questo dramma nella nostra epoca” (AL 246). </a:t>
            </a:r>
          </a:p>
        </p:txBody>
      </p:sp>
      <p:sp>
        <p:nvSpPr>
          <p:cNvPr id="5" name="Segnaposto data 4"/>
          <p:cNvSpPr>
            <a:spLocks noGrp="1"/>
          </p:cNvSpPr>
          <p:nvPr>
            <p:ph type="dt" sz="half" idx="10"/>
          </p:nvPr>
        </p:nvSpPr>
        <p:spPr/>
        <p:txBody>
          <a:bodyPr/>
          <a:lstStyle/>
          <a:p>
            <a:fld id="{20F132A3-0472-4A2D-8FC2-A48CD45D9860}"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18</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sesto: “Alcune prospettive pastorali</a:t>
            </a:r>
            <a:r>
              <a:rPr lang="it-IT" sz="2000" b="1" dirty="0" smtClean="0">
                <a:solidFill>
                  <a:srgbClr val="0070C0"/>
                </a:solidFill>
              </a:rPr>
              <a:t>” (3)</a:t>
            </a:r>
            <a:endParaRPr lang="it-IT" sz="2000" dirty="0">
              <a:solidFill>
                <a:srgbClr val="0070C0"/>
              </a:solidFill>
            </a:endParaRPr>
          </a:p>
        </p:txBody>
      </p:sp>
      <p:pic>
        <p:nvPicPr>
          <p:cNvPr id="16387" name="Picture 3" descr="C:\Users\Master\Desktop\Lavori in corso\Amoris\a34.jpg"/>
          <p:cNvPicPr>
            <a:picLocks noChangeAspect="1" noChangeArrowheads="1"/>
          </p:cNvPicPr>
          <p:nvPr/>
        </p:nvPicPr>
        <p:blipFill>
          <a:blip r:embed="rId2" cstate="print"/>
          <a:srcRect/>
          <a:stretch>
            <a:fillRect/>
          </a:stretch>
        </p:blipFill>
        <p:spPr bwMode="auto">
          <a:xfrm>
            <a:off x="2699792" y="4077072"/>
            <a:ext cx="3600400" cy="2395903"/>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6387"/>
                                        </p:tgtEl>
                                        <p:attrNameLst>
                                          <p:attrName>style.visibility</p:attrName>
                                        </p:attrNameLst>
                                      </p:cBhvr>
                                      <p:to>
                                        <p:strVal val="visible"/>
                                      </p:to>
                                    </p:set>
                                    <p:animEffect transition="in" filter="wheel(4)">
                                      <p:cBhvr>
                                        <p:cTn id="14" dur="2000"/>
                                        <p:tgtEl>
                                          <p:spTgt spid="16387"/>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016224"/>
          </a:xfrm>
          <a:solidFill>
            <a:srgbClr val="FFFF00"/>
          </a:solidFill>
          <a:ln w="25400">
            <a:solidFill>
              <a:schemeClr val="accent1"/>
            </a:solidFill>
          </a:ln>
        </p:spPr>
        <p:txBody>
          <a:bodyPr>
            <a:noAutofit/>
          </a:bodyPr>
          <a:lstStyle/>
          <a:p>
            <a:pPr algn="just"/>
            <a:r>
              <a:rPr lang="it-IT" sz="2000" b="1" dirty="0">
                <a:solidFill>
                  <a:srgbClr val="FF0000"/>
                </a:solidFill>
              </a:rPr>
              <a:t>Si toccano poi le situazioni dei matrimoni misti </a:t>
            </a:r>
            <a:r>
              <a:rPr lang="it-IT" sz="2000" dirty="0">
                <a:solidFill>
                  <a:schemeClr val="tx1"/>
                </a:solidFill>
              </a:rPr>
              <a:t>e di quelli con disparità di culto, e la situazione delle famiglie che hanno al loro interno persone con tendenza omosessuale, ribadendo il rispetto nei loro confronti e il rifiuto di ogni ingiusta discriminazione e di ogni forma di aggressione o violenza. </a:t>
            </a:r>
            <a:endParaRPr lang="it-IT" sz="2000" dirty="0" smtClean="0">
              <a:solidFill>
                <a:schemeClr val="tx1"/>
              </a:solidFill>
            </a:endParaRPr>
          </a:p>
          <a:p>
            <a:pPr algn="just"/>
            <a:r>
              <a:rPr lang="it-IT" sz="2000" b="1" dirty="0" smtClean="0">
                <a:solidFill>
                  <a:srgbClr val="FF0000"/>
                </a:solidFill>
              </a:rPr>
              <a:t>Pastoralmente </a:t>
            </a:r>
            <a:r>
              <a:rPr lang="it-IT" sz="2000" b="1" dirty="0">
                <a:solidFill>
                  <a:srgbClr val="FF0000"/>
                </a:solidFill>
              </a:rPr>
              <a:t>preziosa </a:t>
            </a:r>
            <a:r>
              <a:rPr lang="it-IT" sz="2000" dirty="0">
                <a:solidFill>
                  <a:schemeClr val="tx1"/>
                </a:solidFill>
              </a:rPr>
              <a:t>è la parte finale del capitolo: “Quando la morte pianta il suo pungiglione”, sul tema della perdita delle persone care e della vedovanza.</a:t>
            </a:r>
          </a:p>
        </p:txBody>
      </p:sp>
      <p:sp>
        <p:nvSpPr>
          <p:cNvPr id="5" name="Segnaposto data 4"/>
          <p:cNvSpPr>
            <a:spLocks noGrp="1"/>
          </p:cNvSpPr>
          <p:nvPr>
            <p:ph type="dt" sz="half" idx="10"/>
          </p:nvPr>
        </p:nvSpPr>
        <p:spPr/>
        <p:txBody>
          <a:bodyPr/>
          <a:lstStyle/>
          <a:p>
            <a:fld id="{2E9A4D56-B140-491A-9569-EDEBDA1AED3C}"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19</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sesto: “Alcune prospettive pastorali</a:t>
            </a:r>
            <a:r>
              <a:rPr lang="it-IT" sz="2000" b="1" dirty="0" smtClean="0">
                <a:solidFill>
                  <a:srgbClr val="0070C0"/>
                </a:solidFill>
              </a:rPr>
              <a:t>” (4)</a:t>
            </a:r>
            <a:endParaRPr lang="it-IT" sz="2000" dirty="0">
              <a:solidFill>
                <a:srgbClr val="0070C0"/>
              </a:solidFill>
            </a:endParaRPr>
          </a:p>
        </p:txBody>
      </p:sp>
      <p:pic>
        <p:nvPicPr>
          <p:cNvPr id="17410" name="Picture 2" descr="C:\Users\Master\Desktop\Lavori in corso\Amoris\a19.jpg"/>
          <p:cNvPicPr>
            <a:picLocks noChangeAspect="1" noChangeArrowheads="1"/>
          </p:cNvPicPr>
          <p:nvPr/>
        </p:nvPicPr>
        <p:blipFill>
          <a:blip r:embed="rId2" cstate="print"/>
          <a:srcRect/>
          <a:stretch>
            <a:fillRect/>
          </a:stretch>
        </p:blipFill>
        <p:spPr bwMode="auto">
          <a:xfrm>
            <a:off x="2555776" y="3429000"/>
            <a:ext cx="3960440" cy="324181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7410"/>
                                        </p:tgtEl>
                                        <p:attrNameLst>
                                          <p:attrName>style.visibility</p:attrName>
                                        </p:attrNameLst>
                                      </p:cBhvr>
                                      <p:to>
                                        <p:strVal val="visible"/>
                                      </p:to>
                                    </p:set>
                                    <p:animEffect transition="in" filter="wheel(4)">
                                      <p:cBhvr>
                                        <p:cTn id="14" dur="2000"/>
                                        <p:tgtEl>
                                          <p:spTgt spid="1741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952328"/>
          </a:xfrm>
          <a:solidFill>
            <a:srgbClr val="FFFF00"/>
          </a:solidFill>
          <a:ln w="25400">
            <a:solidFill>
              <a:schemeClr val="accent1"/>
            </a:solidFill>
          </a:ln>
        </p:spPr>
        <p:txBody>
          <a:bodyPr>
            <a:noAutofit/>
          </a:bodyPr>
          <a:lstStyle/>
          <a:p>
            <a:pPr algn="just"/>
            <a:r>
              <a:rPr lang="it-IT" sz="2000" b="1" dirty="0" smtClean="0">
                <a:solidFill>
                  <a:srgbClr val="FF0000"/>
                </a:solidFill>
              </a:rPr>
              <a:t>Le Relazioni conclusive dei due Sinodi </a:t>
            </a:r>
            <a:r>
              <a:rPr lang="it-IT" sz="2000" dirty="0">
                <a:solidFill>
                  <a:schemeClr val="tx1"/>
                </a:solidFill>
              </a:rPr>
              <a:t>sono largamente citate, insieme a documenti e insegnamenti dei suoi Predecessori e alle numerose catechesi sulla famiglia dello stesso Papa Francesco. </a:t>
            </a:r>
            <a:endParaRPr lang="it-IT" sz="2000" dirty="0" smtClean="0">
              <a:solidFill>
                <a:schemeClr val="tx1"/>
              </a:solidFill>
            </a:endParaRPr>
          </a:p>
          <a:p>
            <a:pPr algn="just"/>
            <a:r>
              <a:rPr lang="it-IT" sz="2000" b="1" dirty="0" smtClean="0">
                <a:solidFill>
                  <a:srgbClr val="FF0000"/>
                </a:solidFill>
              </a:rPr>
              <a:t>Tuttavia</a:t>
            </a:r>
            <a:r>
              <a:rPr lang="it-IT" sz="2000" b="1" dirty="0">
                <a:solidFill>
                  <a:srgbClr val="FF0000"/>
                </a:solidFill>
              </a:rPr>
              <a:t>, </a:t>
            </a:r>
            <a:r>
              <a:rPr lang="it-IT" sz="2000" dirty="0">
                <a:solidFill>
                  <a:schemeClr val="tx1"/>
                </a:solidFill>
              </a:rPr>
              <a:t>come già accaduto per altri documenti </a:t>
            </a:r>
            <a:r>
              <a:rPr lang="it-IT" sz="2000" dirty="0" err="1">
                <a:solidFill>
                  <a:schemeClr val="tx1"/>
                </a:solidFill>
              </a:rPr>
              <a:t>magisteriali</a:t>
            </a:r>
            <a:r>
              <a:rPr lang="it-IT" sz="2000" dirty="0">
                <a:solidFill>
                  <a:schemeClr val="tx1"/>
                </a:solidFill>
              </a:rPr>
              <a:t>, il Papa si avvale anche dei contributi di diverse Conferenze episcopali del mondo (Kenya, Australia, </a:t>
            </a:r>
            <a:r>
              <a:rPr lang="it-IT" sz="2000" dirty="0" err="1">
                <a:solidFill>
                  <a:schemeClr val="tx1"/>
                </a:solidFill>
              </a:rPr>
              <a:t>Argentina…</a:t>
            </a:r>
            <a:r>
              <a:rPr lang="it-IT" sz="2000" dirty="0">
                <a:solidFill>
                  <a:schemeClr val="tx1"/>
                </a:solidFill>
              </a:rPr>
              <a:t>) e di citazioni di personalità significative come Martin </a:t>
            </a:r>
            <a:r>
              <a:rPr lang="it-IT" sz="2000" dirty="0" err="1">
                <a:solidFill>
                  <a:schemeClr val="tx1"/>
                </a:solidFill>
              </a:rPr>
              <a:t>Luther</a:t>
            </a:r>
            <a:r>
              <a:rPr lang="it-IT" sz="2000" dirty="0">
                <a:solidFill>
                  <a:schemeClr val="tx1"/>
                </a:solidFill>
              </a:rPr>
              <a:t> King o Erich Fromm. </a:t>
            </a:r>
            <a:endParaRPr lang="it-IT" sz="2000" dirty="0" smtClean="0">
              <a:solidFill>
                <a:schemeClr val="tx1"/>
              </a:solidFill>
            </a:endParaRPr>
          </a:p>
          <a:p>
            <a:pPr algn="just"/>
            <a:r>
              <a:rPr lang="it-IT" sz="2000" b="1" dirty="0" smtClean="0">
                <a:solidFill>
                  <a:srgbClr val="FF0000"/>
                </a:solidFill>
              </a:rPr>
              <a:t>Particolare </a:t>
            </a:r>
            <a:r>
              <a:rPr lang="it-IT" sz="2000" b="1" dirty="0">
                <a:solidFill>
                  <a:srgbClr val="FF0000"/>
                </a:solidFill>
              </a:rPr>
              <a:t>una citazione </a:t>
            </a:r>
            <a:r>
              <a:rPr lang="it-IT" sz="2000" dirty="0">
                <a:solidFill>
                  <a:schemeClr val="tx1"/>
                </a:solidFill>
              </a:rPr>
              <a:t>dal film “Il pranzo di </a:t>
            </a:r>
            <a:r>
              <a:rPr lang="it-IT" sz="2000" dirty="0" err="1">
                <a:solidFill>
                  <a:schemeClr val="tx1"/>
                </a:solidFill>
              </a:rPr>
              <a:t>Babette</a:t>
            </a:r>
            <a:r>
              <a:rPr lang="it-IT" sz="2000" dirty="0">
                <a:solidFill>
                  <a:schemeClr val="tx1"/>
                </a:solidFill>
              </a:rPr>
              <a:t>”, che il Papa ricorda per spiegare il concetto di gratuità.</a:t>
            </a:r>
          </a:p>
        </p:txBody>
      </p:sp>
      <p:sp>
        <p:nvSpPr>
          <p:cNvPr id="5" name="Segnaposto data 4"/>
          <p:cNvSpPr>
            <a:spLocks noGrp="1"/>
          </p:cNvSpPr>
          <p:nvPr>
            <p:ph type="dt" sz="half" idx="10"/>
          </p:nvPr>
        </p:nvSpPr>
        <p:spPr/>
        <p:txBody>
          <a:bodyPr/>
          <a:lstStyle/>
          <a:p>
            <a:fld id="{A739DA06-745F-40F2-B39D-F2B6692AFA01}"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a:t>
            </a:fld>
            <a:endParaRPr lang="it-IT"/>
          </a:p>
        </p:txBody>
      </p:sp>
      <p:sp>
        <p:nvSpPr>
          <p:cNvPr id="8" name="CasellaDiTesto 7"/>
          <p:cNvSpPr txBox="1"/>
          <p:nvPr/>
        </p:nvSpPr>
        <p:spPr>
          <a:xfrm>
            <a:off x="971600" y="764704"/>
            <a:ext cx="7200800" cy="400110"/>
          </a:xfrm>
          <a:prstGeom prst="rect">
            <a:avLst/>
          </a:prstGeom>
          <a:noFill/>
        </p:spPr>
        <p:txBody>
          <a:bodyPr wrap="square" rtlCol="0">
            <a:spAutoFit/>
          </a:bodyPr>
          <a:lstStyle/>
          <a:p>
            <a:pPr algn="ctr"/>
            <a:r>
              <a:rPr lang="it-IT" sz="2000" b="1" dirty="0" smtClean="0">
                <a:solidFill>
                  <a:srgbClr val="0070C0"/>
                </a:solidFill>
              </a:rPr>
              <a:t>Il Papa valorizza e si avvale di altri contributi autorevoli</a:t>
            </a:r>
            <a:endParaRPr lang="it-IT" sz="2000" b="1" dirty="0">
              <a:solidFill>
                <a:srgbClr val="0070C0"/>
              </a:solidFill>
            </a:endParaRPr>
          </a:p>
        </p:txBody>
      </p:sp>
      <p:pic>
        <p:nvPicPr>
          <p:cNvPr id="1026" name="Picture 2" descr="C:\Users\Master\Desktop\Lavori in corso\Amoris\a2.jpg"/>
          <p:cNvPicPr>
            <a:picLocks noChangeAspect="1" noChangeArrowheads="1"/>
          </p:cNvPicPr>
          <p:nvPr/>
        </p:nvPicPr>
        <p:blipFill>
          <a:blip r:embed="rId2" cstate="print"/>
          <a:srcRect/>
          <a:stretch>
            <a:fillRect/>
          </a:stretch>
        </p:blipFill>
        <p:spPr bwMode="auto">
          <a:xfrm>
            <a:off x="2987824" y="4365104"/>
            <a:ext cx="3024336" cy="2265333"/>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heel(4)">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232248"/>
          </a:xfrm>
          <a:solidFill>
            <a:srgbClr val="FFFF00"/>
          </a:solidFill>
          <a:ln w="25400">
            <a:solidFill>
              <a:schemeClr val="accent1"/>
            </a:solidFill>
          </a:ln>
        </p:spPr>
        <p:txBody>
          <a:bodyPr>
            <a:noAutofit/>
          </a:bodyPr>
          <a:lstStyle/>
          <a:p>
            <a:pPr algn="just"/>
            <a:r>
              <a:rPr lang="it-IT" sz="2000" b="1" dirty="0">
                <a:solidFill>
                  <a:srgbClr val="FF0000"/>
                </a:solidFill>
              </a:rPr>
              <a:t>Il </a:t>
            </a:r>
            <a:r>
              <a:rPr lang="it-IT" sz="2000" b="1" i="1" dirty="0">
                <a:solidFill>
                  <a:srgbClr val="FF0000"/>
                </a:solidFill>
              </a:rPr>
              <a:t>settimo capitolo</a:t>
            </a:r>
            <a:r>
              <a:rPr lang="it-IT" sz="2000" i="1" dirty="0">
                <a:solidFill>
                  <a:schemeClr val="tx1"/>
                </a:solidFill>
              </a:rPr>
              <a:t> </a:t>
            </a:r>
            <a:r>
              <a:rPr lang="it-IT" sz="2000" dirty="0">
                <a:solidFill>
                  <a:schemeClr val="tx1"/>
                </a:solidFill>
              </a:rPr>
              <a:t>è tutto dedicato all’educazione dei figli: la loro formazione etica, il valore della sanzione come stimolo, il paziente realismo, l’educazione sessuale, la trasmissione della fede, e più in generale la vita familiare come contesto educativo. </a:t>
            </a:r>
            <a:endParaRPr lang="it-IT" sz="2000" dirty="0" smtClean="0">
              <a:solidFill>
                <a:schemeClr val="tx1"/>
              </a:solidFill>
            </a:endParaRPr>
          </a:p>
          <a:p>
            <a:pPr algn="just"/>
            <a:r>
              <a:rPr lang="it-IT" sz="2000" b="1" dirty="0" smtClean="0">
                <a:solidFill>
                  <a:srgbClr val="FF0000"/>
                </a:solidFill>
              </a:rPr>
              <a:t>Interessante la saggezza pratica </a:t>
            </a:r>
            <a:r>
              <a:rPr lang="it-IT" sz="2000" dirty="0" smtClean="0">
                <a:solidFill>
                  <a:schemeClr val="tx1"/>
                </a:solidFill>
              </a:rPr>
              <a:t>che </a:t>
            </a:r>
            <a:r>
              <a:rPr lang="it-IT" sz="2000" dirty="0">
                <a:solidFill>
                  <a:schemeClr val="tx1"/>
                </a:solidFill>
              </a:rPr>
              <a:t>traspare a ogni paragrafo e soprattutto l’attenzione alla gradualità </a:t>
            </a:r>
            <a:r>
              <a:rPr lang="it-IT" sz="2000" dirty="0" smtClean="0">
                <a:solidFill>
                  <a:schemeClr val="tx1"/>
                </a:solidFill>
              </a:rPr>
              <a:t>e </a:t>
            </a:r>
            <a:r>
              <a:rPr lang="it-IT" sz="2000" dirty="0">
                <a:solidFill>
                  <a:schemeClr val="tx1"/>
                </a:solidFill>
              </a:rPr>
              <a:t>ai piccoli passi «che possano essere compresi, accettati e apprezzati» (AL 271).</a:t>
            </a:r>
          </a:p>
        </p:txBody>
      </p:sp>
      <p:sp>
        <p:nvSpPr>
          <p:cNvPr id="5" name="Segnaposto data 4"/>
          <p:cNvSpPr>
            <a:spLocks noGrp="1"/>
          </p:cNvSpPr>
          <p:nvPr>
            <p:ph type="dt" sz="half" idx="10"/>
          </p:nvPr>
        </p:nvSpPr>
        <p:spPr/>
        <p:txBody>
          <a:bodyPr/>
          <a:lstStyle/>
          <a:p>
            <a:fld id="{3B8F7844-F172-49C7-B8F2-8C3F3F19050B}"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20</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settimo: “Rafforzare l’educazione dei figli</a:t>
            </a:r>
            <a:r>
              <a:rPr lang="it-IT" sz="2000" b="1" dirty="0" smtClean="0">
                <a:solidFill>
                  <a:srgbClr val="0070C0"/>
                </a:solidFill>
              </a:rPr>
              <a:t>” (1)</a:t>
            </a:r>
            <a:endParaRPr lang="it-IT" sz="2000" dirty="0">
              <a:solidFill>
                <a:srgbClr val="0070C0"/>
              </a:solidFill>
            </a:endParaRPr>
          </a:p>
        </p:txBody>
      </p:sp>
      <p:pic>
        <p:nvPicPr>
          <p:cNvPr id="18434" name="Picture 2" descr="C:\Users\Master\Desktop\Lavori in corso\Amoris\a20.jpg"/>
          <p:cNvPicPr>
            <a:picLocks noChangeAspect="1" noChangeArrowheads="1"/>
          </p:cNvPicPr>
          <p:nvPr/>
        </p:nvPicPr>
        <p:blipFill>
          <a:blip r:embed="rId3" cstate="print"/>
          <a:srcRect/>
          <a:stretch>
            <a:fillRect/>
          </a:stretch>
        </p:blipFill>
        <p:spPr bwMode="auto">
          <a:xfrm>
            <a:off x="2411760" y="3645024"/>
            <a:ext cx="4235931" cy="266429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8434"/>
                                        </p:tgtEl>
                                        <p:attrNameLst>
                                          <p:attrName>style.visibility</p:attrName>
                                        </p:attrNameLst>
                                      </p:cBhvr>
                                      <p:to>
                                        <p:strVal val="visible"/>
                                      </p:to>
                                    </p:set>
                                    <p:animEffect transition="in" filter="wheel(4)">
                                      <p:cBhvr>
                                        <p:cTn id="14" dur="2000"/>
                                        <p:tgtEl>
                                          <p:spTgt spid="1843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232248"/>
          </a:xfrm>
          <a:solidFill>
            <a:srgbClr val="FFFF00"/>
          </a:solidFill>
          <a:ln w="25400">
            <a:solidFill>
              <a:schemeClr val="accent1"/>
            </a:solidFill>
          </a:ln>
        </p:spPr>
        <p:txBody>
          <a:bodyPr>
            <a:noAutofit/>
          </a:bodyPr>
          <a:lstStyle/>
          <a:p>
            <a:pPr algn="just"/>
            <a:r>
              <a:rPr lang="it-IT" sz="2000" b="1" dirty="0">
                <a:solidFill>
                  <a:srgbClr val="FF0000"/>
                </a:solidFill>
              </a:rPr>
              <a:t>Vi è un paragrafo particolarmente significativo </a:t>
            </a:r>
            <a:r>
              <a:rPr lang="it-IT" sz="2000" dirty="0">
                <a:solidFill>
                  <a:schemeClr val="tx1"/>
                </a:solidFill>
              </a:rPr>
              <a:t>e pedagogicamente fondamentale nel quale Francesco afferma chiaramente che «l’ossessione non è educativa, e non si può avere un controllo di tutte le situazioni in cui un figlio potrebbe trovarsi a passare (…). </a:t>
            </a:r>
            <a:endParaRPr lang="it-IT" sz="2000" dirty="0" smtClean="0">
              <a:solidFill>
                <a:schemeClr val="tx1"/>
              </a:solidFill>
            </a:endParaRPr>
          </a:p>
          <a:p>
            <a:pPr algn="just"/>
            <a:r>
              <a:rPr lang="it-IT" sz="2000" b="1" dirty="0" smtClean="0">
                <a:solidFill>
                  <a:srgbClr val="FF0000"/>
                </a:solidFill>
              </a:rPr>
              <a:t>Se </a:t>
            </a:r>
            <a:r>
              <a:rPr lang="it-IT" sz="2000" b="1" dirty="0">
                <a:solidFill>
                  <a:srgbClr val="FF0000"/>
                </a:solidFill>
              </a:rPr>
              <a:t>un genitore è ossessionato di sapere dove si trova suo figlio </a:t>
            </a:r>
            <a:r>
              <a:rPr lang="it-IT" sz="2000" dirty="0">
                <a:solidFill>
                  <a:schemeClr val="tx1"/>
                </a:solidFill>
              </a:rPr>
              <a:t>e controllare tutti i suoi movimenti, cercherà solo di dominare il suo spazio. In questo modo non lo educherà, non lo rafforzerà, non lo preparerà ad affrontare le sfide. </a:t>
            </a:r>
          </a:p>
        </p:txBody>
      </p:sp>
      <p:sp>
        <p:nvSpPr>
          <p:cNvPr id="5" name="Segnaposto data 4"/>
          <p:cNvSpPr>
            <a:spLocks noGrp="1"/>
          </p:cNvSpPr>
          <p:nvPr>
            <p:ph type="dt" sz="half" idx="10"/>
          </p:nvPr>
        </p:nvSpPr>
        <p:spPr/>
        <p:txBody>
          <a:bodyPr/>
          <a:lstStyle/>
          <a:p>
            <a:fld id="{3E1DAE3A-BBDE-45EA-9267-595CA544CFEC}"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21</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settimo: “Rafforzare l’educazione dei figli</a:t>
            </a:r>
            <a:r>
              <a:rPr lang="it-IT" sz="2000" b="1" dirty="0" smtClean="0">
                <a:solidFill>
                  <a:srgbClr val="0070C0"/>
                </a:solidFill>
              </a:rPr>
              <a:t>” (2)</a:t>
            </a:r>
            <a:endParaRPr lang="it-IT" sz="2000" dirty="0">
              <a:solidFill>
                <a:srgbClr val="0070C0"/>
              </a:solidFill>
            </a:endParaRPr>
          </a:p>
        </p:txBody>
      </p:sp>
      <p:pic>
        <p:nvPicPr>
          <p:cNvPr id="19458" name="Picture 2" descr="C:\Users\Master\Desktop\Lavori in corso\Amoris\a21.jpg"/>
          <p:cNvPicPr>
            <a:picLocks noChangeAspect="1" noChangeArrowheads="1"/>
          </p:cNvPicPr>
          <p:nvPr/>
        </p:nvPicPr>
        <p:blipFill>
          <a:blip r:embed="rId3" cstate="print"/>
          <a:srcRect/>
          <a:stretch>
            <a:fillRect/>
          </a:stretch>
        </p:blipFill>
        <p:spPr bwMode="auto">
          <a:xfrm>
            <a:off x="2411760" y="3717032"/>
            <a:ext cx="4350416" cy="273630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9458"/>
                                        </p:tgtEl>
                                        <p:attrNameLst>
                                          <p:attrName>style.visibility</p:attrName>
                                        </p:attrNameLst>
                                      </p:cBhvr>
                                      <p:to>
                                        <p:strVal val="visible"/>
                                      </p:to>
                                    </p:set>
                                    <p:animEffect transition="in" filter="wheel(4)">
                                      <p:cBhvr>
                                        <p:cTn id="14" dur="2000"/>
                                        <p:tgtEl>
                                          <p:spTgt spid="1945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664296"/>
          </a:xfrm>
          <a:solidFill>
            <a:srgbClr val="FFFF00"/>
          </a:solidFill>
          <a:ln w="25400">
            <a:solidFill>
              <a:schemeClr val="accent1"/>
            </a:solidFill>
          </a:ln>
        </p:spPr>
        <p:txBody>
          <a:bodyPr>
            <a:noAutofit/>
          </a:bodyPr>
          <a:lstStyle/>
          <a:p>
            <a:pPr algn="just"/>
            <a:r>
              <a:rPr lang="it-IT" sz="2000" b="1" dirty="0">
                <a:solidFill>
                  <a:srgbClr val="FF0000"/>
                </a:solidFill>
              </a:rPr>
              <a:t>Quello che interessa principalmente </a:t>
            </a:r>
            <a:r>
              <a:rPr lang="it-IT" sz="2000" dirty="0">
                <a:solidFill>
                  <a:schemeClr val="tx1"/>
                </a:solidFill>
              </a:rPr>
              <a:t>è generare nel figlio, con molto amore, processi di maturazione della sua libertà, di preparazione, di crescita integrale, di coltivazione dell’autentica autonomia» (AL 261</a:t>
            </a:r>
            <a:r>
              <a:rPr lang="it-IT" sz="2000" dirty="0" smtClean="0">
                <a:solidFill>
                  <a:schemeClr val="tx1"/>
                </a:solidFill>
              </a:rPr>
              <a:t>).</a:t>
            </a:r>
          </a:p>
          <a:p>
            <a:pPr algn="just"/>
            <a:r>
              <a:rPr lang="it-IT" sz="2000" b="1" dirty="0" smtClean="0">
                <a:solidFill>
                  <a:srgbClr val="FF0000"/>
                </a:solidFill>
              </a:rPr>
              <a:t>Notevole </a:t>
            </a:r>
            <a:r>
              <a:rPr lang="it-IT" sz="2000" b="1" dirty="0">
                <a:solidFill>
                  <a:srgbClr val="FF0000"/>
                </a:solidFill>
              </a:rPr>
              <a:t>è la sezione dedicata all’educazione sessuale, </a:t>
            </a:r>
            <a:r>
              <a:rPr lang="it-IT" sz="2000" dirty="0">
                <a:solidFill>
                  <a:schemeClr val="tx1"/>
                </a:solidFill>
              </a:rPr>
              <a:t>intitolata molto espressivamente: “Sì all’educazione sessuale”. </a:t>
            </a:r>
            <a:endParaRPr lang="it-IT" sz="2000" dirty="0" smtClean="0">
              <a:solidFill>
                <a:schemeClr val="tx1"/>
              </a:solidFill>
            </a:endParaRPr>
          </a:p>
          <a:p>
            <a:pPr algn="just"/>
            <a:r>
              <a:rPr lang="it-IT" sz="2000" b="1" dirty="0" smtClean="0">
                <a:solidFill>
                  <a:srgbClr val="FF0000"/>
                </a:solidFill>
              </a:rPr>
              <a:t>Si </a:t>
            </a:r>
            <a:r>
              <a:rPr lang="it-IT" sz="2000" b="1" dirty="0">
                <a:solidFill>
                  <a:srgbClr val="FF0000"/>
                </a:solidFill>
              </a:rPr>
              <a:t>sostiene la sua necessità </a:t>
            </a:r>
            <a:r>
              <a:rPr lang="it-IT" sz="2000" dirty="0">
                <a:solidFill>
                  <a:schemeClr val="tx1"/>
                </a:solidFill>
              </a:rPr>
              <a:t>e ci si domanda “se le nostre istituzioni educative hanno assunto questa sfida (…) in un’epoca in cui si tende a banalizzare e impoverire la sessualità”. </a:t>
            </a:r>
          </a:p>
        </p:txBody>
      </p:sp>
      <p:sp>
        <p:nvSpPr>
          <p:cNvPr id="5" name="Segnaposto data 4"/>
          <p:cNvSpPr>
            <a:spLocks noGrp="1"/>
          </p:cNvSpPr>
          <p:nvPr>
            <p:ph type="dt" sz="half" idx="10"/>
          </p:nvPr>
        </p:nvSpPr>
        <p:spPr/>
        <p:txBody>
          <a:bodyPr/>
          <a:lstStyle/>
          <a:p>
            <a:fld id="{6DD8CAF1-79F7-4DB0-AF2A-733F338ECA7E}"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22</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settimo: “Rafforzare l’educazione dei figli</a:t>
            </a:r>
            <a:r>
              <a:rPr lang="it-IT" sz="2000" b="1" dirty="0" smtClean="0">
                <a:solidFill>
                  <a:srgbClr val="0070C0"/>
                </a:solidFill>
              </a:rPr>
              <a:t>” (3)</a:t>
            </a:r>
            <a:endParaRPr lang="it-IT" sz="2000" dirty="0">
              <a:solidFill>
                <a:srgbClr val="0070C0"/>
              </a:solidFill>
            </a:endParaRPr>
          </a:p>
        </p:txBody>
      </p:sp>
      <p:pic>
        <p:nvPicPr>
          <p:cNvPr id="20482" name="Picture 2" descr="C:\Users\Master\Desktop\Lavori in corso\Amoris\a22.jpg"/>
          <p:cNvPicPr>
            <a:picLocks noChangeAspect="1" noChangeArrowheads="1"/>
          </p:cNvPicPr>
          <p:nvPr/>
        </p:nvPicPr>
        <p:blipFill>
          <a:blip r:embed="rId3" cstate="print"/>
          <a:srcRect/>
          <a:stretch>
            <a:fillRect/>
          </a:stretch>
        </p:blipFill>
        <p:spPr bwMode="auto">
          <a:xfrm>
            <a:off x="2627784" y="4005064"/>
            <a:ext cx="3429797" cy="25922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482"/>
                                        </p:tgtEl>
                                        <p:attrNameLst>
                                          <p:attrName>style.visibility</p:attrName>
                                        </p:attrNameLst>
                                      </p:cBhvr>
                                      <p:to>
                                        <p:strVal val="visible"/>
                                      </p:to>
                                    </p:set>
                                    <p:animEffect transition="in" filter="wheel(4)">
                                      <p:cBhvr>
                                        <p:cTn id="14" dur="2000"/>
                                        <p:tgtEl>
                                          <p:spTgt spid="2048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088232"/>
          </a:xfrm>
          <a:solidFill>
            <a:srgbClr val="FFFF00"/>
          </a:solidFill>
          <a:ln w="25400">
            <a:solidFill>
              <a:schemeClr val="accent1"/>
            </a:solidFill>
          </a:ln>
        </p:spPr>
        <p:txBody>
          <a:bodyPr>
            <a:noAutofit/>
          </a:bodyPr>
          <a:lstStyle/>
          <a:p>
            <a:pPr algn="just"/>
            <a:r>
              <a:rPr lang="it-IT" sz="2000" b="1" dirty="0">
                <a:solidFill>
                  <a:srgbClr val="FF0000"/>
                </a:solidFill>
              </a:rPr>
              <a:t>Essa va realizzata </a:t>
            </a:r>
            <a:r>
              <a:rPr lang="it-IT" sz="2000" dirty="0">
                <a:solidFill>
                  <a:schemeClr val="tx1"/>
                </a:solidFill>
              </a:rPr>
              <a:t>“nel quadro di un’educazione all’amore, alla reciproca donazione” (AL 280). </a:t>
            </a:r>
            <a:endParaRPr lang="it-IT" sz="2000" dirty="0" smtClean="0">
              <a:solidFill>
                <a:schemeClr val="tx1"/>
              </a:solidFill>
            </a:endParaRPr>
          </a:p>
          <a:p>
            <a:pPr algn="just"/>
            <a:r>
              <a:rPr lang="it-IT" sz="2000" b="1" dirty="0" smtClean="0">
                <a:solidFill>
                  <a:srgbClr val="FF0000"/>
                </a:solidFill>
              </a:rPr>
              <a:t>Si </a:t>
            </a:r>
            <a:r>
              <a:rPr lang="it-IT" sz="2000" b="1" dirty="0">
                <a:solidFill>
                  <a:srgbClr val="FF0000"/>
                </a:solidFill>
              </a:rPr>
              <a:t>mette in guardia </a:t>
            </a:r>
            <a:r>
              <a:rPr lang="it-IT" sz="2000" dirty="0">
                <a:solidFill>
                  <a:schemeClr val="tx1"/>
                </a:solidFill>
              </a:rPr>
              <a:t>dall’espressione “sesso sicuro”, perché trasmette “un atteggiamento negativo verso la naturale finalità procreativa della sessualità, come se un eventuale figlio fosse un nemico dal quale doversi proteggere. </a:t>
            </a:r>
            <a:endParaRPr lang="it-IT" sz="2000" dirty="0" smtClean="0">
              <a:solidFill>
                <a:schemeClr val="tx1"/>
              </a:solidFill>
            </a:endParaRPr>
          </a:p>
          <a:p>
            <a:pPr algn="just"/>
            <a:r>
              <a:rPr lang="it-IT" sz="2000" b="1" dirty="0" smtClean="0">
                <a:solidFill>
                  <a:srgbClr val="FF0000"/>
                </a:solidFill>
              </a:rPr>
              <a:t>Così </a:t>
            </a:r>
            <a:r>
              <a:rPr lang="it-IT" sz="2000" b="1" dirty="0">
                <a:solidFill>
                  <a:srgbClr val="FF0000"/>
                </a:solidFill>
              </a:rPr>
              <a:t>si promuove </a:t>
            </a:r>
            <a:r>
              <a:rPr lang="it-IT" sz="2000" dirty="0">
                <a:solidFill>
                  <a:schemeClr val="tx1"/>
                </a:solidFill>
              </a:rPr>
              <a:t>l’aggressività narcisistica invece dell’accoglienza” (AL 283).</a:t>
            </a:r>
          </a:p>
        </p:txBody>
      </p:sp>
      <p:sp>
        <p:nvSpPr>
          <p:cNvPr id="5" name="Segnaposto data 4"/>
          <p:cNvSpPr>
            <a:spLocks noGrp="1"/>
          </p:cNvSpPr>
          <p:nvPr>
            <p:ph type="dt" sz="half" idx="10"/>
          </p:nvPr>
        </p:nvSpPr>
        <p:spPr/>
        <p:txBody>
          <a:bodyPr/>
          <a:lstStyle/>
          <a:p>
            <a:fld id="{0692AE60-A743-4892-AF26-8777E45521C5}"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23</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settimo: “Rafforzare l’educazione dei figli</a:t>
            </a:r>
            <a:r>
              <a:rPr lang="it-IT" sz="2000" b="1" dirty="0" smtClean="0">
                <a:solidFill>
                  <a:srgbClr val="0070C0"/>
                </a:solidFill>
              </a:rPr>
              <a:t>” (4)</a:t>
            </a:r>
            <a:endParaRPr lang="it-IT" sz="2000" dirty="0">
              <a:solidFill>
                <a:srgbClr val="0070C0"/>
              </a:solidFill>
            </a:endParaRPr>
          </a:p>
        </p:txBody>
      </p:sp>
      <p:pic>
        <p:nvPicPr>
          <p:cNvPr id="21506" name="Picture 2" descr="C:\Users\Master\Desktop\Lavori in corso\Amoris\a23.jpg"/>
          <p:cNvPicPr>
            <a:picLocks noChangeAspect="1" noChangeArrowheads="1"/>
          </p:cNvPicPr>
          <p:nvPr/>
        </p:nvPicPr>
        <p:blipFill>
          <a:blip r:embed="rId3" cstate="print"/>
          <a:srcRect/>
          <a:stretch>
            <a:fillRect/>
          </a:stretch>
        </p:blipFill>
        <p:spPr bwMode="auto">
          <a:xfrm>
            <a:off x="1907704" y="3501008"/>
            <a:ext cx="5406673" cy="295232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1506"/>
                                        </p:tgtEl>
                                        <p:attrNameLst>
                                          <p:attrName>style.visibility</p:attrName>
                                        </p:attrNameLst>
                                      </p:cBhvr>
                                      <p:to>
                                        <p:strVal val="visible"/>
                                      </p:to>
                                    </p:set>
                                    <p:animEffect transition="in" filter="wheel(4)">
                                      <p:cBhvr>
                                        <p:cTn id="14" dur="2000"/>
                                        <p:tgtEl>
                                          <p:spTgt spid="2150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952328"/>
          </a:xfrm>
          <a:solidFill>
            <a:srgbClr val="FFFF00"/>
          </a:solidFill>
          <a:ln w="25400">
            <a:solidFill>
              <a:schemeClr val="accent1"/>
            </a:solidFill>
          </a:ln>
        </p:spPr>
        <p:txBody>
          <a:bodyPr>
            <a:noAutofit/>
          </a:bodyPr>
          <a:lstStyle/>
          <a:p>
            <a:pPr algn="just"/>
            <a:r>
              <a:rPr lang="it-IT" sz="2000" b="1" dirty="0">
                <a:solidFill>
                  <a:srgbClr val="FF0000"/>
                </a:solidFill>
              </a:rPr>
              <a:t>Il </a:t>
            </a:r>
            <a:r>
              <a:rPr lang="it-IT" sz="2000" b="1" i="1" dirty="0">
                <a:solidFill>
                  <a:srgbClr val="FF0000"/>
                </a:solidFill>
              </a:rPr>
              <a:t>capitolo ottavo</a:t>
            </a:r>
            <a:r>
              <a:rPr lang="it-IT" sz="2000" i="1" dirty="0">
                <a:solidFill>
                  <a:schemeClr val="tx1"/>
                </a:solidFill>
              </a:rPr>
              <a:t> </a:t>
            </a:r>
            <a:r>
              <a:rPr lang="it-IT" sz="2000" dirty="0">
                <a:solidFill>
                  <a:schemeClr val="tx1"/>
                </a:solidFill>
              </a:rPr>
              <a:t>costituisce un invito alla misericordia e al discernimento pastorale davanti a situazioni che non rispondono pienamente a quello che il Signore propone. </a:t>
            </a:r>
            <a:endParaRPr lang="it-IT" sz="2000" dirty="0" smtClean="0">
              <a:solidFill>
                <a:schemeClr val="tx1"/>
              </a:solidFill>
            </a:endParaRPr>
          </a:p>
          <a:p>
            <a:pPr algn="just"/>
            <a:r>
              <a:rPr lang="it-IT" sz="2000" b="1" dirty="0" smtClean="0">
                <a:solidFill>
                  <a:srgbClr val="FF0000"/>
                </a:solidFill>
              </a:rPr>
              <a:t>Il </a:t>
            </a:r>
            <a:r>
              <a:rPr lang="it-IT" sz="2000" b="1" dirty="0">
                <a:solidFill>
                  <a:srgbClr val="FF0000"/>
                </a:solidFill>
              </a:rPr>
              <a:t>Papa qui scrive usa tre verbi molto importanti: </a:t>
            </a:r>
            <a:r>
              <a:rPr lang="it-IT" sz="2000" b="1" dirty="0">
                <a:solidFill>
                  <a:schemeClr val="tx1"/>
                </a:solidFill>
              </a:rPr>
              <a:t>“accompagnare, discernere e integrare” </a:t>
            </a:r>
            <a:r>
              <a:rPr lang="it-IT" sz="2000" dirty="0">
                <a:solidFill>
                  <a:schemeClr val="tx1"/>
                </a:solidFill>
              </a:rPr>
              <a:t>che sono fondamentali nell’affrontare situazioni di fragilità, complesse o irregolari. </a:t>
            </a:r>
            <a:endParaRPr lang="it-IT" sz="2000" dirty="0" smtClean="0">
              <a:solidFill>
                <a:schemeClr val="tx1"/>
              </a:solidFill>
            </a:endParaRPr>
          </a:p>
          <a:p>
            <a:pPr algn="just"/>
            <a:r>
              <a:rPr lang="it-IT" sz="2000" b="1" dirty="0" smtClean="0">
                <a:solidFill>
                  <a:srgbClr val="FF0000"/>
                </a:solidFill>
              </a:rPr>
              <a:t>Quindi </a:t>
            </a:r>
            <a:r>
              <a:rPr lang="it-IT" sz="2000" b="1" dirty="0">
                <a:solidFill>
                  <a:srgbClr val="FF0000"/>
                </a:solidFill>
              </a:rPr>
              <a:t>il Papa presenta </a:t>
            </a:r>
            <a:r>
              <a:rPr lang="it-IT" sz="2000" dirty="0">
                <a:solidFill>
                  <a:schemeClr val="tx1"/>
                </a:solidFill>
              </a:rPr>
              <a:t>la </a:t>
            </a:r>
            <a:r>
              <a:rPr lang="it-IT" sz="2000" dirty="0" smtClean="0">
                <a:solidFill>
                  <a:schemeClr val="tx1"/>
                </a:solidFill>
              </a:rPr>
              <a:t>necessaria gradualità </a:t>
            </a:r>
            <a:r>
              <a:rPr lang="it-IT" sz="2000" dirty="0">
                <a:solidFill>
                  <a:schemeClr val="tx1"/>
                </a:solidFill>
              </a:rPr>
              <a:t>nella pastorale, l’importanza del discernimento, le norme e circostanze attenuanti nel discernimento pastorale, e infine quella che egli definisce la «logica della misericordia pastorale</a:t>
            </a:r>
            <a:r>
              <a:rPr lang="it-IT" sz="2000" dirty="0" smtClean="0">
                <a:solidFill>
                  <a:schemeClr val="tx1"/>
                </a:solidFill>
              </a:rPr>
              <a:t>». </a:t>
            </a:r>
            <a:endParaRPr lang="it-IT" sz="2000" dirty="0">
              <a:solidFill>
                <a:schemeClr val="tx1"/>
              </a:solidFill>
            </a:endParaRPr>
          </a:p>
        </p:txBody>
      </p:sp>
      <p:sp>
        <p:nvSpPr>
          <p:cNvPr id="5" name="Segnaposto data 4"/>
          <p:cNvSpPr>
            <a:spLocks noGrp="1"/>
          </p:cNvSpPr>
          <p:nvPr>
            <p:ph type="dt" sz="half" idx="10"/>
          </p:nvPr>
        </p:nvSpPr>
        <p:spPr/>
        <p:txBody>
          <a:bodyPr/>
          <a:lstStyle/>
          <a:p>
            <a:fld id="{EEBB53C6-2F2C-4983-BC5D-93AD0F6E62A1}"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24</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ottavo: “Accompagnare, discernere e integrare la fragilità</a:t>
            </a:r>
            <a:r>
              <a:rPr lang="it-IT" sz="2000" b="1" dirty="0" smtClean="0">
                <a:solidFill>
                  <a:srgbClr val="0070C0"/>
                </a:solidFill>
              </a:rPr>
              <a:t>” (1)</a:t>
            </a:r>
            <a:endParaRPr lang="it-IT" sz="2000" dirty="0">
              <a:solidFill>
                <a:srgbClr val="0070C0"/>
              </a:solidFill>
            </a:endParaRPr>
          </a:p>
        </p:txBody>
      </p:sp>
      <p:pic>
        <p:nvPicPr>
          <p:cNvPr id="13314" name="Picture 2" descr="C:\Users\Master\Desktop\Lavori in corso\Amoris\a15.jpg"/>
          <p:cNvPicPr>
            <a:picLocks noChangeAspect="1" noChangeArrowheads="1"/>
          </p:cNvPicPr>
          <p:nvPr/>
        </p:nvPicPr>
        <p:blipFill>
          <a:blip r:embed="rId3" cstate="print"/>
          <a:srcRect/>
          <a:stretch>
            <a:fillRect/>
          </a:stretch>
        </p:blipFill>
        <p:spPr bwMode="auto">
          <a:xfrm>
            <a:off x="2483768" y="4365104"/>
            <a:ext cx="4114743" cy="230425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3314"/>
                                        </p:tgtEl>
                                        <p:attrNameLst>
                                          <p:attrName>style.visibility</p:attrName>
                                        </p:attrNameLst>
                                      </p:cBhvr>
                                      <p:to>
                                        <p:strVal val="visible"/>
                                      </p:to>
                                    </p:set>
                                    <p:animEffect transition="in" filter="wheel(4)">
                                      <p:cBhvr>
                                        <p:cTn id="14" dur="2000"/>
                                        <p:tgtEl>
                                          <p:spTgt spid="1331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952328"/>
          </a:xfrm>
          <a:solidFill>
            <a:srgbClr val="FFFF00"/>
          </a:solidFill>
          <a:ln w="25400">
            <a:solidFill>
              <a:schemeClr val="accent1"/>
            </a:solidFill>
          </a:ln>
        </p:spPr>
        <p:txBody>
          <a:bodyPr>
            <a:noAutofit/>
          </a:bodyPr>
          <a:lstStyle/>
          <a:p>
            <a:pPr algn="just"/>
            <a:r>
              <a:rPr lang="it-IT" sz="2000" b="1" dirty="0">
                <a:solidFill>
                  <a:srgbClr val="FF0000"/>
                </a:solidFill>
              </a:rPr>
              <a:t>Il capitolo ottavo è molto delicato. </a:t>
            </a:r>
            <a:r>
              <a:rPr lang="it-IT" sz="2000" dirty="0" smtClean="0">
                <a:solidFill>
                  <a:schemeClr val="tx1"/>
                </a:solidFill>
              </a:rPr>
              <a:t>Per </a:t>
            </a:r>
            <a:r>
              <a:rPr lang="it-IT" sz="2000" dirty="0">
                <a:solidFill>
                  <a:schemeClr val="tx1"/>
                </a:solidFill>
              </a:rPr>
              <a:t>leggerlo si deve ricordare che «spesso il lavoro della Chiesa assomiglia a quello di un ospedale da campo» (AL 291). </a:t>
            </a:r>
            <a:endParaRPr lang="it-IT" sz="2000" dirty="0" smtClean="0">
              <a:solidFill>
                <a:schemeClr val="tx1"/>
              </a:solidFill>
            </a:endParaRPr>
          </a:p>
          <a:p>
            <a:pPr algn="just"/>
            <a:r>
              <a:rPr lang="it-IT" sz="2000" b="1" dirty="0" smtClean="0">
                <a:solidFill>
                  <a:srgbClr val="FF0000"/>
                </a:solidFill>
              </a:rPr>
              <a:t>Qui </a:t>
            </a:r>
            <a:r>
              <a:rPr lang="it-IT" sz="2000" b="1" dirty="0">
                <a:solidFill>
                  <a:srgbClr val="FF0000"/>
                </a:solidFill>
              </a:rPr>
              <a:t>il Pontefice </a:t>
            </a:r>
            <a:r>
              <a:rPr lang="it-IT" sz="2000" dirty="0">
                <a:solidFill>
                  <a:schemeClr val="tx1"/>
                </a:solidFill>
              </a:rPr>
              <a:t>assume ciò che è stato frutto della riflessione del Sinodo su tematiche controverse. Si ribadisce che cos’è il matrimonio cristiano e si aggiunge che «altre forme di unione contraddicono radicalmente questo ideale, mentre alcune lo realizzano almeno in modo parziale e analogo». </a:t>
            </a:r>
            <a:endParaRPr lang="it-IT" sz="2000" dirty="0" smtClean="0">
              <a:solidFill>
                <a:schemeClr val="tx1"/>
              </a:solidFill>
            </a:endParaRPr>
          </a:p>
          <a:p>
            <a:pPr algn="just"/>
            <a:r>
              <a:rPr lang="it-IT" sz="2000" b="1" dirty="0" smtClean="0">
                <a:solidFill>
                  <a:srgbClr val="FF0000"/>
                </a:solidFill>
              </a:rPr>
              <a:t>La </a:t>
            </a:r>
            <a:r>
              <a:rPr lang="it-IT" sz="2000" b="1" dirty="0">
                <a:solidFill>
                  <a:srgbClr val="FF0000"/>
                </a:solidFill>
              </a:rPr>
              <a:t>Chiesa dunque </a:t>
            </a:r>
            <a:r>
              <a:rPr lang="it-IT" sz="2000" dirty="0">
                <a:solidFill>
                  <a:schemeClr val="tx1"/>
                </a:solidFill>
              </a:rPr>
              <a:t>«non manca di valorizzare gli “elementi costruttivi in quelle situazioni che non corrispondono ancora o non più” al suo insegnamento sul matrimonio» (AL 292).</a:t>
            </a:r>
          </a:p>
        </p:txBody>
      </p:sp>
      <p:sp>
        <p:nvSpPr>
          <p:cNvPr id="5" name="Segnaposto data 4"/>
          <p:cNvSpPr>
            <a:spLocks noGrp="1"/>
          </p:cNvSpPr>
          <p:nvPr>
            <p:ph type="dt" sz="half" idx="10"/>
          </p:nvPr>
        </p:nvSpPr>
        <p:spPr/>
        <p:txBody>
          <a:bodyPr/>
          <a:lstStyle/>
          <a:p>
            <a:fld id="{882DE52A-40F4-4A86-A99A-5E89ED9FD339}"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25</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ottavo: “Accompagnare, discernere e integrare la fragilità</a:t>
            </a:r>
            <a:r>
              <a:rPr lang="it-IT" sz="2000" b="1" dirty="0" smtClean="0">
                <a:solidFill>
                  <a:srgbClr val="0070C0"/>
                </a:solidFill>
              </a:rPr>
              <a:t>” (2)</a:t>
            </a:r>
            <a:endParaRPr lang="it-IT" sz="2000" dirty="0">
              <a:solidFill>
                <a:srgbClr val="0070C0"/>
              </a:solidFill>
            </a:endParaRPr>
          </a:p>
        </p:txBody>
      </p:sp>
      <p:pic>
        <p:nvPicPr>
          <p:cNvPr id="22530" name="Picture 2" descr="C:\Users\Master\Desktop\Lavori in corso\Amoris\a24.jpg"/>
          <p:cNvPicPr>
            <a:picLocks noChangeAspect="1" noChangeArrowheads="1"/>
          </p:cNvPicPr>
          <p:nvPr/>
        </p:nvPicPr>
        <p:blipFill>
          <a:blip r:embed="rId3" cstate="print"/>
          <a:srcRect/>
          <a:stretch>
            <a:fillRect/>
          </a:stretch>
        </p:blipFill>
        <p:spPr bwMode="auto">
          <a:xfrm>
            <a:off x="2411760" y="4365104"/>
            <a:ext cx="4059731" cy="208823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2530"/>
                                        </p:tgtEl>
                                        <p:attrNameLst>
                                          <p:attrName>style.visibility</p:attrName>
                                        </p:attrNameLst>
                                      </p:cBhvr>
                                      <p:to>
                                        <p:strVal val="visible"/>
                                      </p:to>
                                    </p:set>
                                    <p:animEffect transition="in" filter="wheel(4)">
                                      <p:cBhvr>
                                        <p:cTn id="14" dur="2000"/>
                                        <p:tgtEl>
                                          <p:spTgt spid="2253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3240360"/>
          </a:xfrm>
          <a:solidFill>
            <a:srgbClr val="FFFF00"/>
          </a:solidFill>
          <a:ln w="25400">
            <a:solidFill>
              <a:schemeClr val="accent1"/>
            </a:solidFill>
          </a:ln>
        </p:spPr>
        <p:txBody>
          <a:bodyPr>
            <a:noAutofit/>
          </a:bodyPr>
          <a:lstStyle/>
          <a:p>
            <a:pPr algn="just"/>
            <a:r>
              <a:rPr lang="it-IT" sz="1800" b="1" dirty="0">
                <a:solidFill>
                  <a:srgbClr val="FF0000"/>
                </a:solidFill>
              </a:rPr>
              <a:t>Per quanto riguarda il “discernimento” circa le situazioni “irregolari” </a:t>
            </a:r>
            <a:r>
              <a:rPr lang="it-IT" sz="1800" dirty="0">
                <a:solidFill>
                  <a:schemeClr val="tx1"/>
                </a:solidFill>
              </a:rPr>
              <a:t>il Papa osserva: “sono da evitare giudizi che non tengono conto della complessità delle diverse situazioni, ed è necessario essere attenti al modo in cui le persone vivono e soffrono a motivo della loro condizione” (AL 296). </a:t>
            </a:r>
            <a:endParaRPr lang="it-IT" sz="1800" dirty="0" smtClean="0">
              <a:solidFill>
                <a:schemeClr val="tx1"/>
              </a:solidFill>
            </a:endParaRPr>
          </a:p>
          <a:p>
            <a:pPr algn="just"/>
            <a:r>
              <a:rPr lang="it-IT" sz="1800" b="1" dirty="0" smtClean="0">
                <a:solidFill>
                  <a:srgbClr val="FF0000"/>
                </a:solidFill>
              </a:rPr>
              <a:t>E </a:t>
            </a:r>
            <a:r>
              <a:rPr lang="it-IT" sz="1800" b="1" dirty="0">
                <a:solidFill>
                  <a:srgbClr val="FF0000"/>
                </a:solidFill>
              </a:rPr>
              <a:t>continua: </a:t>
            </a:r>
            <a:r>
              <a:rPr lang="it-IT" sz="1800" dirty="0">
                <a:solidFill>
                  <a:schemeClr val="tx1"/>
                </a:solidFill>
              </a:rPr>
              <a:t>“Si tratta di integrare tutti, si deve aiutare ciascuno a trovare il proprio modo di partecipare alla comunità ecclesiale, perché si senta oggetto di una misericordia ‘immeritata, incondizionata e </a:t>
            </a:r>
            <a:r>
              <a:rPr lang="it-IT" sz="1800" dirty="0" err="1">
                <a:solidFill>
                  <a:schemeClr val="tx1"/>
                </a:solidFill>
              </a:rPr>
              <a:t>gratuita’</a:t>
            </a:r>
            <a:r>
              <a:rPr lang="it-IT" sz="1800" dirty="0">
                <a:solidFill>
                  <a:schemeClr val="tx1"/>
                </a:solidFill>
              </a:rPr>
              <a:t>”(AL 297). </a:t>
            </a:r>
            <a:endParaRPr lang="it-IT" sz="1800" dirty="0" smtClean="0">
              <a:solidFill>
                <a:schemeClr val="tx1"/>
              </a:solidFill>
            </a:endParaRPr>
          </a:p>
          <a:p>
            <a:pPr algn="just"/>
            <a:r>
              <a:rPr lang="it-IT" sz="1800" b="1" dirty="0" smtClean="0">
                <a:solidFill>
                  <a:srgbClr val="FF0000"/>
                </a:solidFill>
              </a:rPr>
              <a:t>Ancora</a:t>
            </a:r>
            <a:r>
              <a:rPr lang="it-IT" sz="1800" b="1" dirty="0">
                <a:solidFill>
                  <a:srgbClr val="FF0000"/>
                </a:solidFill>
              </a:rPr>
              <a:t>: </a:t>
            </a:r>
            <a:r>
              <a:rPr lang="it-IT" sz="1800" dirty="0">
                <a:solidFill>
                  <a:schemeClr val="tx1"/>
                </a:solidFill>
              </a:rPr>
              <a:t>“I divorziati che vivono una nuova unione, per esempio, possono trovarsi in situazioni molto diverse, che non devono essere catalogate o rinchiuse in affermazioni troppo rigide senza lasciare spazio a un adeguato discernimento personale e pastorale” (AL 298).</a:t>
            </a:r>
          </a:p>
        </p:txBody>
      </p:sp>
      <p:sp>
        <p:nvSpPr>
          <p:cNvPr id="5" name="Segnaposto data 4"/>
          <p:cNvSpPr>
            <a:spLocks noGrp="1"/>
          </p:cNvSpPr>
          <p:nvPr>
            <p:ph type="dt" sz="half" idx="10"/>
          </p:nvPr>
        </p:nvSpPr>
        <p:spPr/>
        <p:txBody>
          <a:bodyPr/>
          <a:lstStyle/>
          <a:p>
            <a:fld id="{6029C8DF-ED29-4EC9-9143-6B96EE055C89}"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26</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ottavo: “Accompagnare, discernere e integrare la fragilità</a:t>
            </a:r>
            <a:r>
              <a:rPr lang="it-IT" sz="2000" b="1" dirty="0" smtClean="0">
                <a:solidFill>
                  <a:srgbClr val="0070C0"/>
                </a:solidFill>
              </a:rPr>
              <a:t>” (3)</a:t>
            </a:r>
            <a:endParaRPr lang="it-IT" sz="2000" dirty="0">
              <a:solidFill>
                <a:srgbClr val="0070C0"/>
              </a:solidFill>
            </a:endParaRPr>
          </a:p>
        </p:txBody>
      </p:sp>
      <p:pic>
        <p:nvPicPr>
          <p:cNvPr id="23554" name="Picture 2" descr="C:\Users\Master\Desktop\Lavori in corso\Amoris\a25.jpg"/>
          <p:cNvPicPr>
            <a:picLocks noChangeAspect="1" noChangeArrowheads="1"/>
          </p:cNvPicPr>
          <p:nvPr/>
        </p:nvPicPr>
        <p:blipFill>
          <a:blip r:embed="rId3" cstate="print"/>
          <a:srcRect/>
          <a:stretch>
            <a:fillRect/>
          </a:stretch>
        </p:blipFill>
        <p:spPr bwMode="auto">
          <a:xfrm>
            <a:off x="2627784" y="4653136"/>
            <a:ext cx="3417344" cy="187220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3554"/>
                                        </p:tgtEl>
                                        <p:attrNameLst>
                                          <p:attrName>style.visibility</p:attrName>
                                        </p:attrNameLst>
                                      </p:cBhvr>
                                      <p:to>
                                        <p:strVal val="visible"/>
                                      </p:to>
                                    </p:set>
                                    <p:animEffect transition="in" filter="wheel(4)">
                                      <p:cBhvr>
                                        <p:cTn id="14" dur="2000"/>
                                        <p:tgtEl>
                                          <p:spTgt spid="2355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4608512"/>
          </a:xfrm>
          <a:solidFill>
            <a:srgbClr val="FFFF00"/>
          </a:solidFill>
          <a:ln w="25400">
            <a:solidFill>
              <a:schemeClr val="accent1"/>
            </a:solidFill>
          </a:ln>
        </p:spPr>
        <p:txBody>
          <a:bodyPr>
            <a:noAutofit/>
          </a:bodyPr>
          <a:lstStyle/>
          <a:p>
            <a:pPr algn="just"/>
            <a:r>
              <a:rPr lang="it-IT" sz="2000" b="1" dirty="0">
                <a:solidFill>
                  <a:srgbClr val="FF0000"/>
                </a:solidFill>
              </a:rPr>
              <a:t>In questa linea, accogliendo le osservazioni di molti Padri sinodali, </a:t>
            </a:r>
            <a:r>
              <a:rPr lang="it-IT" sz="2000" dirty="0">
                <a:solidFill>
                  <a:schemeClr val="tx1"/>
                </a:solidFill>
              </a:rPr>
              <a:t>il Papa afferma che “i battezzati che sono divorziati e risposati civilmente devono essere più integrati nelle comunità cristiane nei diversi modi possibili, evitando ogni forma di scandalo”. </a:t>
            </a:r>
            <a:endParaRPr lang="it-IT" sz="2000" dirty="0" smtClean="0">
              <a:solidFill>
                <a:schemeClr val="tx1"/>
              </a:solidFill>
            </a:endParaRPr>
          </a:p>
          <a:p>
            <a:pPr algn="just"/>
            <a:r>
              <a:rPr lang="it-IT" sz="2000" b="1" dirty="0" smtClean="0">
                <a:solidFill>
                  <a:srgbClr val="FF0000"/>
                </a:solidFill>
              </a:rPr>
              <a:t>“</a:t>
            </a:r>
            <a:r>
              <a:rPr lang="it-IT" sz="2000" b="1" dirty="0">
                <a:solidFill>
                  <a:srgbClr val="FF0000"/>
                </a:solidFill>
              </a:rPr>
              <a:t>La loro partecipazione può esprimersi in diversi servizi ecclesiali </a:t>
            </a:r>
            <a:r>
              <a:rPr lang="it-IT" sz="2000" dirty="0">
                <a:solidFill>
                  <a:schemeClr val="tx1"/>
                </a:solidFill>
              </a:rPr>
              <a:t>(…) Essi non devono sentirsi scomunicati, ma possono vivere e maturare come membra vive della Chiesa (…) </a:t>
            </a:r>
            <a:endParaRPr lang="it-IT" sz="2000" dirty="0" smtClean="0">
              <a:solidFill>
                <a:schemeClr val="tx1"/>
              </a:solidFill>
            </a:endParaRPr>
          </a:p>
          <a:p>
            <a:pPr algn="just"/>
            <a:r>
              <a:rPr lang="it-IT" sz="2000" b="1" dirty="0" smtClean="0">
                <a:solidFill>
                  <a:srgbClr val="FF0000"/>
                </a:solidFill>
              </a:rPr>
              <a:t>Questa </a:t>
            </a:r>
            <a:r>
              <a:rPr lang="it-IT" sz="2000" b="1" dirty="0">
                <a:solidFill>
                  <a:srgbClr val="FF0000"/>
                </a:solidFill>
              </a:rPr>
              <a:t>integrazione è necessaria </a:t>
            </a:r>
            <a:r>
              <a:rPr lang="it-IT" sz="2000" dirty="0">
                <a:solidFill>
                  <a:schemeClr val="tx1"/>
                </a:solidFill>
              </a:rPr>
              <a:t>pure per la cura e l’educazione cristiana dei loro figli” (AL 299</a:t>
            </a:r>
            <a:r>
              <a:rPr lang="it-IT" sz="2000" dirty="0" smtClean="0">
                <a:solidFill>
                  <a:schemeClr val="tx1"/>
                </a:solidFill>
              </a:rPr>
              <a:t>).</a:t>
            </a:r>
          </a:p>
          <a:p>
            <a:pPr algn="just"/>
            <a:r>
              <a:rPr lang="it-IT" sz="2000" b="1" dirty="0" smtClean="0">
                <a:solidFill>
                  <a:srgbClr val="FF0000"/>
                </a:solidFill>
              </a:rPr>
              <a:t>Più </a:t>
            </a:r>
            <a:r>
              <a:rPr lang="it-IT" sz="2000" b="1" dirty="0">
                <a:solidFill>
                  <a:srgbClr val="FF0000"/>
                </a:solidFill>
              </a:rPr>
              <a:t>in generale </a:t>
            </a:r>
            <a:r>
              <a:rPr lang="it-IT" sz="2000" dirty="0">
                <a:solidFill>
                  <a:schemeClr val="tx1"/>
                </a:solidFill>
              </a:rPr>
              <a:t>il Papa fa una affermazione estremamente importante per comprendere l’orientamento e il senso dell’Esortazione: </a:t>
            </a:r>
            <a:endParaRPr lang="it-IT" sz="2000" dirty="0" smtClean="0">
              <a:solidFill>
                <a:schemeClr val="tx1"/>
              </a:solidFill>
            </a:endParaRPr>
          </a:p>
          <a:p>
            <a:pPr algn="just"/>
            <a:r>
              <a:rPr lang="it-IT" sz="2000" b="1" dirty="0" smtClean="0">
                <a:solidFill>
                  <a:srgbClr val="FF0000"/>
                </a:solidFill>
              </a:rPr>
              <a:t>“</a:t>
            </a:r>
            <a:r>
              <a:rPr lang="it-IT" sz="2000" b="1" dirty="0">
                <a:solidFill>
                  <a:srgbClr val="FF0000"/>
                </a:solidFill>
              </a:rPr>
              <a:t>Se si tiene conto dell’innumerevole varietà di situazioni concrete </a:t>
            </a:r>
            <a:r>
              <a:rPr lang="it-IT" sz="2000" dirty="0">
                <a:solidFill>
                  <a:schemeClr val="tx1"/>
                </a:solidFill>
              </a:rPr>
              <a:t>(…) è comprensibile che non ci si dovesse aspettare dal Sinodo o da questa Esortazione una nuova normativa generale di tipo canonico, applicabile a tutti i casi. </a:t>
            </a:r>
          </a:p>
        </p:txBody>
      </p:sp>
      <p:sp>
        <p:nvSpPr>
          <p:cNvPr id="5" name="Segnaposto data 4"/>
          <p:cNvSpPr>
            <a:spLocks noGrp="1"/>
          </p:cNvSpPr>
          <p:nvPr>
            <p:ph type="dt" sz="half" idx="10"/>
          </p:nvPr>
        </p:nvSpPr>
        <p:spPr/>
        <p:txBody>
          <a:bodyPr/>
          <a:lstStyle/>
          <a:p>
            <a:fld id="{26324B44-CA7C-489A-8926-9C57FBC98ABA}"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27</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ottavo: “Accompagnare, discernere e integrare la fragilità</a:t>
            </a:r>
            <a:r>
              <a:rPr lang="it-IT" sz="2000" b="1" dirty="0" smtClean="0">
                <a:solidFill>
                  <a:srgbClr val="0070C0"/>
                </a:solidFill>
              </a:rPr>
              <a:t>” (4)</a:t>
            </a:r>
            <a:endParaRPr lang="it-IT" sz="20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304256"/>
          </a:xfrm>
          <a:solidFill>
            <a:srgbClr val="FFFF00"/>
          </a:solidFill>
          <a:ln w="25400">
            <a:solidFill>
              <a:schemeClr val="accent1"/>
            </a:solidFill>
          </a:ln>
        </p:spPr>
        <p:txBody>
          <a:bodyPr>
            <a:noAutofit/>
          </a:bodyPr>
          <a:lstStyle/>
          <a:p>
            <a:pPr algn="just"/>
            <a:r>
              <a:rPr lang="it-IT" sz="2000" b="1" dirty="0">
                <a:solidFill>
                  <a:srgbClr val="FF0000"/>
                </a:solidFill>
              </a:rPr>
              <a:t>E’ possibile soltanto un nuovo incoraggiamento </a:t>
            </a:r>
            <a:r>
              <a:rPr lang="it-IT" sz="2000" dirty="0">
                <a:solidFill>
                  <a:schemeClr val="tx1"/>
                </a:solidFill>
              </a:rPr>
              <a:t>ad un responsabile discernimento personale e pastorale dei casi particolari, che dovrebbe riconoscere che, poiché il ‘grado di responsabilità non è uguale in tutti i casi’, le conseguenze o gli effetti di una norma non necessariamente devono essere sempre gli stessi” (AL 300). </a:t>
            </a:r>
            <a:endParaRPr lang="it-IT" sz="2000" dirty="0" smtClean="0">
              <a:solidFill>
                <a:schemeClr val="tx1"/>
              </a:solidFill>
            </a:endParaRPr>
          </a:p>
          <a:p>
            <a:pPr algn="just"/>
            <a:r>
              <a:rPr lang="it-IT" sz="2000" b="1" dirty="0" smtClean="0">
                <a:solidFill>
                  <a:srgbClr val="FF0000"/>
                </a:solidFill>
              </a:rPr>
              <a:t>Il </a:t>
            </a:r>
            <a:r>
              <a:rPr lang="it-IT" sz="2000" b="1" dirty="0">
                <a:solidFill>
                  <a:srgbClr val="FF0000"/>
                </a:solidFill>
              </a:rPr>
              <a:t>Papa sviluppa in modo approfondito </a:t>
            </a:r>
            <a:r>
              <a:rPr lang="it-IT" sz="2000" dirty="0">
                <a:solidFill>
                  <a:schemeClr val="tx1"/>
                </a:solidFill>
              </a:rPr>
              <a:t>esigenze e caratteristiche del cammino di accompagnamento e discernimento in dialogo approfondito fra i fedeli e i pastori. </a:t>
            </a:r>
          </a:p>
        </p:txBody>
      </p:sp>
      <p:sp>
        <p:nvSpPr>
          <p:cNvPr id="5" name="Segnaposto data 4"/>
          <p:cNvSpPr>
            <a:spLocks noGrp="1"/>
          </p:cNvSpPr>
          <p:nvPr>
            <p:ph type="dt" sz="half" idx="10"/>
          </p:nvPr>
        </p:nvSpPr>
        <p:spPr/>
        <p:txBody>
          <a:bodyPr/>
          <a:lstStyle/>
          <a:p>
            <a:fld id="{A730A1CC-1A97-4650-B4F8-F472B09FB511}"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28</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ottavo: “Accompagnare, discernere e integrare la fragilità</a:t>
            </a:r>
            <a:r>
              <a:rPr lang="it-IT" sz="2000" b="1" dirty="0" smtClean="0">
                <a:solidFill>
                  <a:srgbClr val="0070C0"/>
                </a:solidFill>
              </a:rPr>
              <a:t>” (5)</a:t>
            </a:r>
            <a:endParaRPr lang="it-IT" sz="2000" dirty="0">
              <a:solidFill>
                <a:srgbClr val="0070C0"/>
              </a:solidFill>
            </a:endParaRPr>
          </a:p>
        </p:txBody>
      </p:sp>
      <p:pic>
        <p:nvPicPr>
          <p:cNvPr id="24578" name="Picture 2" descr="C:\Users\Master\Desktop\Lavori in corso\Amoris\a26.jpg"/>
          <p:cNvPicPr>
            <a:picLocks noChangeAspect="1" noChangeArrowheads="1"/>
          </p:cNvPicPr>
          <p:nvPr/>
        </p:nvPicPr>
        <p:blipFill>
          <a:blip r:embed="rId3" cstate="print"/>
          <a:srcRect/>
          <a:stretch>
            <a:fillRect/>
          </a:stretch>
        </p:blipFill>
        <p:spPr bwMode="auto">
          <a:xfrm>
            <a:off x="2195736" y="3789040"/>
            <a:ext cx="4656223" cy="244827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4578"/>
                                        </p:tgtEl>
                                        <p:attrNameLst>
                                          <p:attrName>style.visibility</p:attrName>
                                        </p:attrNameLst>
                                      </p:cBhvr>
                                      <p:to>
                                        <p:strVal val="visible"/>
                                      </p:to>
                                    </p:set>
                                    <p:animEffect transition="in" filter="wheel(4)">
                                      <p:cBhvr>
                                        <p:cTn id="14" dur="2000"/>
                                        <p:tgtEl>
                                          <p:spTgt spid="2457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952328"/>
          </a:xfrm>
          <a:solidFill>
            <a:srgbClr val="FFFF00"/>
          </a:solidFill>
          <a:ln w="25400">
            <a:solidFill>
              <a:schemeClr val="accent1"/>
            </a:solidFill>
          </a:ln>
        </p:spPr>
        <p:txBody>
          <a:bodyPr>
            <a:noAutofit/>
          </a:bodyPr>
          <a:lstStyle/>
          <a:p>
            <a:pPr algn="just"/>
            <a:r>
              <a:rPr lang="it-IT" sz="1800" b="1" dirty="0" smtClean="0">
                <a:solidFill>
                  <a:srgbClr val="FF0000"/>
                </a:solidFill>
              </a:rPr>
              <a:t>A questo fine richiama la riflessione della Chiesa </a:t>
            </a:r>
            <a:r>
              <a:rPr lang="it-IT" sz="1800" dirty="0" smtClean="0">
                <a:solidFill>
                  <a:schemeClr val="tx1"/>
                </a:solidFill>
              </a:rPr>
              <a:t>“su condizionamenti e circostanze attenuanti” per quanto riguarda la imputabilità e la responsabilità delle azioni e, appoggiandosi a San Tommaso d’Aquino, si sofferma sul rapporto fra “le norme e il discernimento” affermando: </a:t>
            </a:r>
          </a:p>
          <a:p>
            <a:pPr algn="just"/>
            <a:r>
              <a:rPr lang="it-IT" sz="1800" b="1" dirty="0" smtClean="0">
                <a:solidFill>
                  <a:srgbClr val="FF0000"/>
                </a:solidFill>
              </a:rPr>
              <a:t>“E’ vero che le norme generali </a:t>
            </a:r>
            <a:r>
              <a:rPr lang="it-IT" sz="1800" dirty="0" smtClean="0">
                <a:solidFill>
                  <a:schemeClr val="tx1"/>
                </a:solidFill>
              </a:rPr>
              <a:t>presentano un bene che non si deve mai disattendere né trascurare, ma nella loro formulazione non possono abbracciare assolutamente tutte le situazioni particolari. </a:t>
            </a:r>
          </a:p>
          <a:p>
            <a:pPr algn="just"/>
            <a:r>
              <a:rPr lang="it-IT" sz="1800" b="1" dirty="0" smtClean="0">
                <a:solidFill>
                  <a:srgbClr val="FF0000"/>
                </a:solidFill>
              </a:rPr>
              <a:t>Nello </a:t>
            </a:r>
            <a:r>
              <a:rPr lang="it-IT" sz="1800" b="1" dirty="0">
                <a:solidFill>
                  <a:srgbClr val="FF0000"/>
                </a:solidFill>
              </a:rPr>
              <a:t>stesso tempo </a:t>
            </a:r>
            <a:r>
              <a:rPr lang="it-IT" sz="1800" dirty="0">
                <a:solidFill>
                  <a:schemeClr val="tx1"/>
                </a:solidFill>
              </a:rPr>
              <a:t>occorre dire che, proprio per questa ragione, ciò che fa parte di un discernimento pratico davanti a una situazione particolare non può essere elevato al livello di una norma” (AL 304).</a:t>
            </a:r>
          </a:p>
        </p:txBody>
      </p:sp>
      <p:sp>
        <p:nvSpPr>
          <p:cNvPr id="5" name="Segnaposto data 4"/>
          <p:cNvSpPr>
            <a:spLocks noGrp="1"/>
          </p:cNvSpPr>
          <p:nvPr>
            <p:ph type="dt" sz="half" idx="10"/>
          </p:nvPr>
        </p:nvSpPr>
        <p:spPr/>
        <p:txBody>
          <a:bodyPr/>
          <a:lstStyle/>
          <a:p>
            <a:fld id="{88DA6F06-23D8-4759-B435-50E1F5A28139}"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29</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ottavo: “Accompagnare, discernere e integrare la fragilità</a:t>
            </a:r>
            <a:r>
              <a:rPr lang="it-IT" sz="2000" b="1" dirty="0" smtClean="0">
                <a:solidFill>
                  <a:srgbClr val="0070C0"/>
                </a:solidFill>
              </a:rPr>
              <a:t>” (6)</a:t>
            </a:r>
            <a:endParaRPr lang="it-IT" sz="2000" dirty="0">
              <a:solidFill>
                <a:srgbClr val="0070C0"/>
              </a:solidFill>
            </a:endParaRPr>
          </a:p>
        </p:txBody>
      </p:sp>
      <p:pic>
        <p:nvPicPr>
          <p:cNvPr id="25602" name="Picture 2" descr="C:\Users\Master\Desktop\Lavori in corso\Amoris\a27.jpg"/>
          <p:cNvPicPr>
            <a:picLocks noChangeAspect="1" noChangeArrowheads="1"/>
          </p:cNvPicPr>
          <p:nvPr/>
        </p:nvPicPr>
        <p:blipFill>
          <a:blip r:embed="rId3" cstate="print"/>
          <a:srcRect/>
          <a:stretch>
            <a:fillRect/>
          </a:stretch>
        </p:blipFill>
        <p:spPr bwMode="auto">
          <a:xfrm>
            <a:off x="2987824" y="4365104"/>
            <a:ext cx="2880320" cy="214916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5602"/>
                                        </p:tgtEl>
                                        <p:attrNameLst>
                                          <p:attrName>style.visibility</p:attrName>
                                        </p:attrNameLst>
                                      </p:cBhvr>
                                      <p:to>
                                        <p:strVal val="visible"/>
                                      </p:to>
                                    </p:set>
                                    <p:animEffect transition="in" filter="wheel(4)">
                                      <p:cBhvr>
                                        <p:cTn id="14" dur="2000"/>
                                        <p:tgtEl>
                                          <p:spTgt spid="2560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1440160"/>
          </a:xfrm>
          <a:solidFill>
            <a:srgbClr val="FFFF00"/>
          </a:solidFill>
          <a:ln w="25400">
            <a:solidFill>
              <a:schemeClr val="accent1"/>
            </a:solidFill>
          </a:ln>
        </p:spPr>
        <p:txBody>
          <a:bodyPr>
            <a:noAutofit/>
          </a:bodyPr>
          <a:lstStyle/>
          <a:p>
            <a:pPr algn="just"/>
            <a:r>
              <a:rPr lang="it-IT" sz="1800" b="1" dirty="0">
                <a:solidFill>
                  <a:srgbClr val="FF0000"/>
                </a:solidFill>
              </a:rPr>
              <a:t>L’Esortazione apostolica colpisce per ampiezza e articolazione</a:t>
            </a:r>
            <a:r>
              <a:rPr lang="it-IT" sz="1800" dirty="0">
                <a:solidFill>
                  <a:schemeClr val="tx1"/>
                </a:solidFill>
              </a:rPr>
              <a:t>. Essa è suddivisa in </a:t>
            </a:r>
            <a:r>
              <a:rPr lang="it-IT" sz="1800" b="1" dirty="0">
                <a:solidFill>
                  <a:schemeClr val="tx1"/>
                </a:solidFill>
              </a:rPr>
              <a:t>nove capitoli e oltre 300 paragrafi.</a:t>
            </a:r>
            <a:r>
              <a:rPr lang="it-IT" sz="1800" dirty="0">
                <a:solidFill>
                  <a:schemeClr val="tx1"/>
                </a:solidFill>
              </a:rPr>
              <a:t> Ma si apre con sette </a:t>
            </a:r>
            <a:r>
              <a:rPr lang="it-IT" sz="1800" i="1" dirty="0">
                <a:solidFill>
                  <a:schemeClr val="tx1"/>
                </a:solidFill>
              </a:rPr>
              <a:t>paragrafi introduttivi </a:t>
            </a:r>
            <a:r>
              <a:rPr lang="it-IT" sz="1800" dirty="0">
                <a:solidFill>
                  <a:schemeClr val="tx1"/>
                </a:solidFill>
              </a:rPr>
              <a:t>che mettono in piena luce la consapevolezza della complessità del tema e l’approfondimento che richiede. Si afferma che gli interventi dei Padri al Sinodo hanno composto un «</a:t>
            </a:r>
            <a:r>
              <a:rPr lang="it-IT" sz="1800" dirty="0" smtClean="0">
                <a:solidFill>
                  <a:schemeClr val="tx1"/>
                </a:solidFill>
              </a:rPr>
              <a:t>prezioso </a:t>
            </a:r>
            <a:r>
              <a:rPr lang="it-IT" sz="1800" dirty="0">
                <a:solidFill>
                  <a:schemeClr val="tx1"/>
                </a:solidFill>
              </a:rPr>
              <a:t>poliedro» (AL 4) che va preservato. </a:t>
            </a:r>
          </a:p>
        </p:txBody>
      </p:sp>
      <p:sp>
        <p:nvSpPr>
          <p:cNvPr id="5" name="Segnaposto data 4"/>
          <p:cNvSpPr>
            <a:spLocks noGrp="1"/>
          </p:cNvSpPr>
          <p:nvPr>
            <p:ph type="dt" sz="half" idx="10"/>
          </p:nvPr>
        </p:nvSpPr>
        <p:spPr/>
        <p:txBody>
          <a:bodyPr/>
          <a:lstStyle/>
          <a:p>
            <a:fld id="{84A59DCA-0EB5-41D2-A161-99FBA59CE38C}"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3</a:t>
            </a:fld>
            <a:endParaRPr lang="it-IT"/>
          </a:p>
        </p:txBody>
      </p:sp>
      <p:sp>
        <p:nvSpPr>
          <p:cNvPr id="8" name="CasellaDiTesto 7"/>
          <p:cNvSpPr txBox="1"/>
          <p:nvPr/>
        </p:nvSpPr>
        <p:spPr>
          <a:xfrm>
            <a:off x="971600" y="764704"/>
            <a:ext cx="7200800" cy="400110"/>
          </a:xfrm>
          <a:prstGeom prst="rect">
            <a:avLst/>
          </a:prstGeom>
          <a:noFill/>
        </p:spPr>
        <p:txBody>
          <a:bodyPr wrap="square" rtlCol="0">
            <a:spAutoFit/>
          </a:bodyPr>
          <a:lstStyle/>
          <a:p>
            <a:pPr algn="ctr"/>
            <a:r>
              <a:rPr lang="it-IT" sz="2000" b="1" dirty="0" smtClean="0">
                <a:solidFill>
                  <a:srgbClr val="0070C0"/>
                </a:solidFill>
              </a:rPr>
              <a:t>Premessa</a:t>
            </a:r>
            <a:endParaRPr lang="it-IT" sz="2000" b="1" dirty="0">
              <a:solidFill>
                <a:srgbClr val="0070C0"/>
              </a:solidFill>
            </a:endParaRPr>
          </a:p>
        </p:txBody>
      </p:sp>
      <p:sp>
        <p:nvSpPr>
          <p:cNvPr id="7" name="Sottotitolo 2"/>
          <p:cNvSpPr txBox="1">
            <a:spLocks/>
          </p:cNvSpPr>
          <p:nvPr/>
        </p:nvSpPr>
        <p:spPr>
          <a:xfrm>
            <a:off x="251520" y="2996952"/>
            <a:ext cx="8640960" cy="1440160"/>
          </a:xfrm>
          <a:prstGeom prst="rect">
            <a:avLst/>
          </a:prstGeom>
          <a:solidFill>
            <a:srgbClr val="FFFF00"/>
          </a:solidFill>
          <a:ln w="25400">
            <a:solidFill>
              <a:schemeClr val="accent1"/>
            </a:solidFill>
          </a:ln>
        </p:spPr>
        <p:txBody>
          <a:bodyPr vert="horz" lIns="91440" tIns="45720" rIns="91440" bIns="45720" rtlCol="0">
            <a:noAutofit/>
          </a:bodyPr>
          <a:lstStyle/>
          <a:p>
            <a:pPr lvl="0" algn="just">
              <a:spcBef>
                <a:spcPct val="20000"/>
              </a:spcBef>
            </a:pPr>
            <a:r>
              <a:rPr lang="it-IT" b="1" dirty="0" smtClean="0">
                <a:solidFill>
                  <a:srgbClr val="FF0000"/>
                </a:solidFill>
              </a:rPr>
              <a:t>Il </a:t>
            </a:r>
            <a:r>
              <a:rPr lang="it-IT" b="1" dirty="0">
                <a:solidFill>
                  <a:srgbClr val="FF0000"/>
                </a:solidFill>
              </a:rPr>
              <a:t>Papa scrive che </a:t>
            </a:r>
            <a:r>
              <a:rPr lang="it-IT" dirty="0"/>
              <a:t>«non tutte le discussioni dottrinali, morali o pastorali devono essere risolte con interventi del magistero». Dunque per alcune questioni «in ogni paese o regione si possono cercare soluzioni più </a:t>
            </a:r>
            <a:r>
              <a:rPr lang="it-IT" dirty="0" err="1"/>
              <a:t>inculturate</a:t>
            </a:r>
            <a:r>
              <a:rPr lang="it-IT" dirty="0"/>
              <a:t>, attente alle tradizioni e alle sfide locali. Infatti, “le culture sono molto diverse tra loro e ogni principio generale [...] ha bisogno di essere </a:t>
            </a:r>
            <a:r>
              <a:rPr lang="it-IT" dirty="0" err="1"/>
              <a:t>inculturato</a:t>
            </a:r>
            <a:r>
              <a:rPr lang="it-IT" dirty="0"/>
              <a:t>, se vuole essere osservato e applicato”» (AL 3). </a:t>
            </a:r>
            <a:endParaRPr kumimoji="0" lang="it-IT"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Sottotitolo 2"/>
          <p:cNvSpPr txBox="1">
            <a:spLocks/>
          </p:cNvSpPr>
          <p:nvPr/>
        </p:nvSpPr>
        <p:spPr>
          <a:xfrm>
            <a:off x="251520" y="4725144"/>
            <a:ext cx="8640960" cy="1728192"/>
          </a:xfrm>
          <a:prstGeom prst="rect">
            <a:avLst/>
          </a:prstGeom>
          <a:solidFill>
            <a:srgbClr val="FFFF00"/>
          </a:solidFill>
          <a:ln w="25400">
            <a:solidFill>
              <a:schemeClr val="accent1"/>
            </a:solidFill>
          </a:ln>
        </p:spPr>
        <p:txBody>
          <a:bodyPr vert="horz" lIns="91440" tIns="45720" rIns="91440" bIns="45720" rtlCol="0">
            <a:noAutofit/>
          </a:bodyPr>
          <a:lstStyle/>
          <a:p>
            <a:pPr algn="just"/>
            <a:r>
              <a:rPr lang="it-IT" b="1" dirty="0" smtClean="0">
                <a:solidFill>
                  <a:srgbClr val="FF0000"/>
                </a:solidFill>
              </a:rPr>
              <a:t>Bisogna </a:t>
            </a:r>
            <a:r>
              <a:rPr lang="it-IT" b="1" dirty="0">
                <a:solidFill>
                  <a:srgbClr val="FF0000"/>
                </a:solidFill>
              </a:rPr>
              <a:t>uscire dalla sterile contrapposizione </a:t>
            </a:r>
            <a:r>
              <a:rPr lang="it-IT" dirty="0"/>
              <a:t>tra ansia di cambiamento e applicazione pura e semplice di norme astratte. Scrive: «I dibattiti che si trovano nei mezzi di comunicazione o nelle pubblicazioni e perfino tra i ministri della Chiesa vanno da un desiderio sfrenato di cambiare tutto senza sufficiente riflessione o fondamento, all’atteggiamento che pretende di risolvere tutto applicando normative generali o traendo conclusioni eccessive da alcune riflessioni teologiche» (AL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500" fill="hold"/>
                                        <p:tgtEl>
                                          <p:spTgt spid="3">
                                            <p:bg/>
                                          </p:spTgt>
                                        </p:tgtEl>
                                        <p:attrNameLst>
                                          <p:attrName>ppt_w</p:attrName>
                                        </p:attrNameLst>
                                      </p:cBhvr>
                                      <p:tavLst>
                                        <p:tav tm="0">
                                          <p:val>
                                            <p:fltVal val="0"/>
                                          </p:val>
                                        </p:tav>
                                        <p:tav tm="100000">
                                          <p:val>
                                            <p:strVal val="#ppt_w"/>
                                          </p:val>
                                        </p:tav>
                                      </p:tavLst>
                                    </p:anim>
                                    <p:anim calcmode="lin" valueType="num">
                                      <p:cBhvr>
                                        <p:cTn id="15" dur="500" fill="hold"/>
                                        <p:tgtEl>
                                          <p:spTgt spid="3">
                                            <p:bg/>
                                          </p:spTgt>
                                        </p:tgtEl>
                                        <p:attrNameLst>
                                          <p:attrName>ppt_h</p:attrName>
                                        </p:attrNameLst>
                                      </p:cBhvr>
                                      <p:tavLst>
                                        <p:tav tm="0">
                                          <p:val>
                                            <p:fltVal val="0"/>
                                          </p:val>
                                        </p:tav>
                                        <p:tav tm="100000">
                                          <p:val>
                                            <p:strVal val="#ppt_h"/>
                                          </p:val>
                                        </p:tav>
                                      </p:tavLst>
                                    </p:anim>
                                    <p:animEffect transition="in" filter="fade">
                                      <p:cBhvr>
                                        <p:cTn id="16" dur="5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7" grpId="0" animBg="1"/>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1944216"/>
          </a:xfrm>
          <a:solidFill>
            <a:srgbClr val="FFFF00"/>
          </a:solidFill>
          <a:ln w="25400">
            <a:solidFill>
              <a:schemeClr val="accent1"/>
            </a:solidFill>
          </a:ln>
        </p:spPr>
        <p:txBody>
          <a:bodyPr>
            <a:noAutofit/>
          </a:bodyPr>
          <a:lstStyle/>
          <a:p>
            <a:pPr algn="just"/>
            <a:r>
              <a:rPr lang="it-IT" sz="2000" b="1" dirty="0">
                <a:solidFill>
                  <a:srgbClr val="FF0000"/>
                </a:solidFill>
              </a:rPr>
              <a:t>Nell’ultima sezione del capitolo: </a:t>
            </a:r>
            <a:r>
              <a:rPr lang="it-IT" sz="2000" dirty="0">
                <a:solidFill>
                  <a:schemeClr val="tx1"/>
                </a:solidFill>
              </a:rPr>
              <a:t>“La logica della misericordia pastorale”, Papa Francesco, per evitare equivoci, ribadisce con forza: “Comprendere le situazioni eccezionali non implica mai nascondere la luce dell’ideale più pieno né proporre meno di quanto Gesù offre all’essere umano. </a:t>
            </a:r>
            <a:endParaRPr lang="it-IT" sz="2000" dirty="0" smtClean="0">
              <a:solidFill>
                <a:schemeClr val="tx1"/>
              </a:solidFill>
            </a:endParaRPr>
          </a:p>
          <a:p>
            <a:pPr algn="just"/>
            <a:r>
              <a:rPr lang="it-IT" sz="2000" b="1" dirty="0" smtClean="0">
                <a:solidFill>
                  <a:srgbClr val="FF0000"/>
                </a:solidFill>
              </a:rPr>
              <a:t>Oggi</a:t>
            </a:r>
            <a:r>
              <a:rPr lang="it-IT" sz="2000" b="1" dirty="0">
                <a:solidFill>
                  <a:srgbClr val="FF0000"/>
                </a:solidFill>
              </a:rPr>
              <a:t>, </a:t>
            </a:r>
            <a:r>
              <a:rPr lang="it-IT" sz="2000" b="1" i="1" dirty="0">
                <a:solidFill>
                  <a:srgbClr val="FF0000"/>
                </a:solidFill>
              </a:rPr>
              <a:t>più importante </a:t>
            </a:r>
            <a:r>
              <a:rPr lang="it-IT" sz="2000" i="1" dirty="0">
                <a:solidFill>
                  <a:schemeClr val="tx1"/>
                </a:solidFill>
              </a:rPr>
              <a:t>di una pastorale dei fallimenti è lo sforzo pastorale per consolidare i matrimoni </a:t>
            </a:r>
            <a:r>
              <a:rPr lang="it-IT" sz="2000" dirty="0">
                <a:solidFill>
                  <a:schemeClr val="tx1"/>
                </a:solidFill>
              </a:rPr>
              <a:t>e così prevenire le rotture” (AL 307). </a:t>
            </a:r>
          </a:p>
        </p:txBody>
      </p:sp>
      <p:sp>
        <p:nvSpPr>
          <p:cNvPr id="5" name="Segnaposto data 4"/>
          <p:cNvSpPr>
            <a:spLocks noGrp="1"/>
          </p:cNvSpPr>
          <p:nvPr>
            <p:ph type="dt" sz="half" idx="10"/>
          </p:nvPr>
        </p:nvSpPr>
        <p:spPr/>
        <p:txBody>
          <a:bodyPr/>
          <a:lstStyle/>
          <a:p>
            <a:fld id="{22A0FE9B-C84B-4695-93AB-7C701A31F0F8}"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30</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ottavo: “Accompagnare, discernere e integrare la fragilità</a:t>
            </a:r>
            <a:r>
              <a:rPr lang="it-IT" sz="2000" b="1" dirty="0" smtClean="0">
                <a:solidFill>
                  <a:srgbClr val="0070C0"/>
                </a:solidFill>
              </a:rPr>
              <a:t>” (7)</a:t>
            </a:r>
            <a:endParaRPr lang="it-IT" sz="2000" dirty="0">
              <a:solidFill>
                <a:srgbClr val="0070C0"/>
              </a:solidFill>
            </a:endParaRPr>
          </a:p>
        </p:txBody>
      </p:sp>
      <p:pic>
        <p:nvPicPr>
          <p:cNvPr id="26626" name="Picture 2" descr="C:\Users\Master\Desktop\Lavori in corso\Amoris\a28.jpg"/>
          <p:cNvPicPr>
            <a:picLocks noChangeAspect="1" noChangeArrowheads="1"/>
          </p:cNvPicPr>
          <p:nvPr/>
        </p:nvPicPr>
        <p:blipFill>
          <a:blip r:embed="rId3" cstate="print"/>
          <a:srcRect/>
          <a:stretch>
            <a:fillRect/>
          </a:stretch>
        </p:blipFill>
        <p:spPr bwMode="auto">
          <a:xfrm>
            <a:off x="2339752" y="3501008"/>
            <a:ext cx="4528880" cy="259228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6626"/>
                                        </p:tgtEl>
                                        <p:attrNameLst>
                                          <p:attrName>style.visibility</p:attrName>
                                        </p:attrNameLst>
                                      </p:cBhvr>
                                      <p:to>
                                        <p:strVal val="visible"/>
                                      </p:to>
                                    </p:set>
                                    <p:animEffect transition="in" filter="wheel(4)">
                                      <p:cBhvr>
                                        <p:cTn id="14" dur="2000"/>
                                        <p:tgtEl>
                                          <p:spTgt spid="2662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592288"/>
          </a:xfrm>
          <a:solidFill>
            <a:srgbClr val="FFFF00"/>
          </a:solidFill>
          <a:ln w="25400">
            <a:solidFill>
              <a:schemeClr val="accent1"/>
            </a:solidFill>
          </a:ln>
        </p:spPr>
        <p:txBody>
          <a:bodyPr>
            <a:noAutofit/>
          </a:bodyPr>
          <a:lstStyle/>
          <a:p>
            <a:pPr algn="just"/>
            <a:r>
              <a:rPr lang="it-IT" sz="2000" b="1" dirty="0">
                <a:solidFill>
                  <a:srgbClr val="FF0000"/>
                </a:solidFill>
              </a:rPr>
              <a:t>Ma il senso complessivo del capitolo </a:t>
            </a:r>
            <a:r>
              <a:rPr lang="it-IT" sz="2000" dirty="0">
                <a:solidFill>
                  <a:schemeClr val="tx1"/>
                </a:solidFill>
              </a:rPr>
              <a:t>e dello spirito che Papa Francesco intende imprimere alla pastorale della Chiesa è ben riassunto nelle parole finali: “Invito i fedeli che stanno vivendo situazioni complesse ad accostarsi con fiducia a un colloquio con i loro pastori o con laici che vivono dediti al Signore. </a:t>
            </a:r>
            <a:endParaRPr lang="it-IT" sz="2000" dirty="0" smtClean="0">
              <a:solidFill>
                <a:schemeClr val="tx1"/>
              </a:solidFill>
            </a:endParaRPr>
          </a:p>
          <a:p>
            <a:pPr algn="just"/>
            <a:r>
              <a:rPr lang="it-IT" sz="2000" b="1" dirty="0" smtClean="0">
                <a:solidFill>
                  <a:srgbClr val="FF0000"/>
                </a:solidFill>
              </a:rPr>
              <a:t>Non </a:t>
            </a:r>
            <a:r>
              <a:rPr lang="it-IT" sz="2000" b="1" dirty="0">
                <a:solidFill>
                  <a:srgbClr val="FF0000"/>
                </a:solidFill>
              </a:rPr>
              <a:t>sempre troveranno </a:t>
            </a:r>
            <a:r>
              <a:rPr lang="it-IT" sz="2000" dirty="0">
                <a:solidFill>
                  <a:schemeClr val="tx1"/>
                </a:solidFill>
              </a:rPr>
              <a:t>in essi una conferma delle proprie idee e dei propri desideri, ma sicuramente riceveranno una luce che permetterà loro di comprendere meglio quello che sta succedendo e potranno scoprire un cammino di maturazione personale. </a:t>
            </a:r>
          </a:p>
        </p:txBody>
      </p:sp>
      <p:sp>
        <p:nvSpPr>
          <p:cNvPr id="5" name="Segnaposto data 4"/>
          <p:cNvSpPr>
            <a:spLocks noGrp="1"/>
          </p:cNvSpPr>
          <p:nvPr>
            <p:ph type="dt" sz="half" idx="10"/>
          </p:nvPr>
        </p:nvSpPr>
        <p:spPr/>
        <p:txBody>
          <a:bodyPr/>
          <a:lstStyle/>
          <a:p>
            <a:fld id="{A4C73C22-3C8B-472B-9458-74832F4591EF}"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31</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ottavo: “Accompagnare, discernere e integrare la fragilità</a:t>
            </a:r>
            <a:r>
              <a:rPr lang="it-IT" sz="2000" b="1" dirty="0" smtClean="0">
                <a:solidFill>
                  <a:srgbClr val="0070C0"/>
                </a:solidFill>
              </a:rPr>
              <a:t>” (8)</a:t>
            </a:r>
            <a:endParaRPr lang="it-IT" sz="2000" dirty="0">
              <a:solidFill>
                <a:srgbClr val="0070C0"/>
              </a:solidFill>
            </a:endParaRPr>
          </a:p>
        </p:txBody>
      </p:sp>
      <p:pic>
        <p:nvPicPr>
          <p:cNvPr id="27650" name="Picture 2" descr="C:\Users\Master\Desktop\Lavori in corso\Amoris\a29.jpg"/>
          <p:cNvPicPr>
            <a:picLocks noChangeAspect="1" noChangeArrowheads="1"/>
          </p:cNvPicPr>
          <p:nvPr/>
        </p:nvPicPr>
        <p:blipFill>
          <a:blip r:embed="rId3" cstate="print"/>
          <a:srcRect/>
          <a:stretch>
            <a:fillRect/>
          </a:stretch>
        </p:blipFill>
        <p:spPr bwMode="auto">
          <a:xfrm>
            <a:off x="2555776" y="4077072"/>
            <a:ext cx="4114743" cy="230425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7650"/>
                                        </p:tgtEl>
                                        <p:attrNameLst>
                                          <p:attrName>style.visibility</p:attrName>
                                        </p:attrNameLst>
                                      </p:cBhvr>
                                      <p:to>
                                        <p:strVal val="visible"/>
                                      </p:to>
                                    </p:set>
                                    <p:animEffect transition="in" filter="wheel(4)">
                                      <p:cBhvr>
                                        <p:cTn id="14" dur="2000"/>
                                        <p:tgtEl>
                                          <p:spTgt spid="2765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880320"/>
          </a:xfrm>
          <a:solidFill>
            <a:srgbClr val="FFFF00"/>
          </a:solidFill>
          <a:ln w="25400">
            <a:solidFill>
              <a:schemeClr val="accent1"/>
            </a:solidFill>
          </a:ln>
        </p:spPr>
        <p:txBody>
          <a:bodyPr>
            <a:noAutofit/>
          </a:bodyPr>
          <a:lstStyle/>
          <a:p>
            <a:pPr algn="just"/>
            <a:r>
              <a:rPr lang="it-IT" sz="2000" b="1" dirty="0">
                <a:solidFill>
                  <a:srgbClr val="FF0000"/>
                </a:solidFill>
              </a:rPr>
              <a:t>E invito i pastori ad ascoltare con affetto e serenità, </a:t>
            </a:r>
            <a:r>
              <a:rPr lang="it-IT" sz="2000" dirty="0">
                <a:solidFill>
                  <a:schemeClr val="tx1"/>
                </a:solidFill>
              </a:rPr>
              <a:t>con il </a:t>
            </a:r>
            <a:r>
              <a:rPr lang="it-IT" sz="2000" dirty="0" smtClean="0">
                <a:solidFill>
                  <a:schemeClr val="tx1"/>
                </a:solidFill>
              </a:rPr>
              <a:t>desiderio sincero </a:t>
            </a:r>
            <a:r>
              <a:rPr lang="it-IT" sz="2000" dirty="0">
                <a:solidFill>
                  <a:schemeClr val="tx1"/>
                </a:solidFill>
              </a:rPr>
              <a:t>di entrare nel cuore del dramma delle persone e di comprendere il loro punto di vista, per aiutarle a vivere meglio e a riconoscere il loro posto nella Chiesa” (AL 312). </a:t>
            </a:r>
            <a:endParaRPr lang="it-IT" sz="2000" dirty="0" smtClean="0">
              <a:solidFill>
                <a:schemeClr val="tx1"/>
              </a:solidFill>
            </a:endParaRPr>
          </a:p>
          <a:p>
            <a:pPr algn="just"/>
            <a:r>
              <a:rPr lang="it-IT" sz="2000" b="1" dirty="0" smtClean="0">
                <a:solidFill>
                  <a:srgbClr val="FF0000"/>
                </a:solidFill>
              </a:rPr>
              <a:t>Sulla </a:t>
            </a:r>
            <a:r>
              <a:rPr lang="it-IT" sz="2000" b="1" dirty="0">
                <a:solidFill>
                  <a:srgbClr val="FF0000"/>
                </a:solidFill>
              </a:rPr>
              <a:t>“logica della misericordia pastorale” </a:t>
            </a:r>
            <a:r>
              <a:rPr lang="it-IT" sz="2000" dirty="0">
                <a:solidFill>
                  <a:schemeClr val="tx1"/>
                </a:solidFill>
              </a:rPr>
              <a:t>Papa Francesco afferma con forza: «A volte ci costa molto dare spazio nella pastorale all’amore incondizionato di Dio</a:t>
            </a:r>
            <a:r>
              <a:rPr lang="it-IT" sz="2000" dirty="0" smtClean="0">
                <a:solidFill>
                  <a:schemeClr val="tx1"/>
                </a:solidFill>
              </a:rPr>
              <a:t>.</a:t>
            </a:r>
          </a:p>
          <a:p>
            <a:pPr algn="just"/>
            <a:r>
              <a:rPr lang="it-IT" sz="2000" b="1" dirty="0" smtClean="0">
                <a:solidFill>
                  <a:srgbClr val="FF0000"/>
                </a:solidFill>
              </a:rPr>
              <a:t>Poniamo </a:t>
            </a:r>
            <a:r>
              <a:rPr lang="it-IT" sz="2000" b="1" dirty="0">
                <a:solidFill>
                  <a:srgbClr val="FF0000"/>
                </a:solidFill>
              </a:rPr>
              <a:t>tante condizioni alla misericordia </a:t>
            </a:r>
            <a:r>
              <a:rPr lang="it-IT" sz="2000" dirty="0">
                <a:solidFill>
                  <a:schemeClr val="tx1"/>
                </a:solidFill>
              </a:rPr>
              <a:t>che la svuotiamo di senso concreto e di significato reale, e questo è il modo peggiore di annacquare il Vangelo» (AL 311).</a:t>
            </a:r>
          </a:p>
        </p:txBody>
      </p:sp>
      <p:sp>
        <p:nvSpPr>
          <p:cNvPr id="5" name="Segnaposto data 4"/>
          <p:cNvSpPr>
            <a:spLocks noGrp="1"/>
          </p:cNvSpPr>
          <p:nvPr>
            <p:ph type="dt" sz="half" idx="10"/>
          </p:nvPr>
        </p:nvSpPr>
        <p:spPr/>
        <p:txBody>
          <a:bodyPr/>
          <a:lstStyle/>
          <a:p>
            <a:fld id="{DFF36F04-F7D1-4309-A6D5-86F1AD21C7E0}"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32</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ottavo: “Accompagnare, discernere e integrare la fragilità</a:t>
            </a:r>
            <a:r>
              <a:rPr lang="it-IT" sz="2000" b="1" dirty="0" smtClean="0">
                <a:solidFill>
                  <a:srgbClr val="0070C0"/>
                </a:solidFill>
              </a:rPr>
              <a:t>” (9)</a:t>
            </a:r>
            <a:endParaRPr lang="it-IT" sz="2000" dirty="0">
              <a:solidFill>
                <a:srgbClr val="0070C0"/>
              </a:solidFill>
            </a:endParaRPr>
          </a:p>
        </p:txBody>
      </p:sp>
      <p:pic>
        <p:nvPicPr>
          <p:cNvPr id="28674" name="Picture 2" descr="C:\Users\Master\Desktop\Lavori in corso\Amoris\a30.jpg"/>
          <p:cNvPicPr>
            <a:picLocks noChangeAspect="1" noChangeArrowheads="1"/>
          </p:cNvPicPr>
          <p:nvPr/>
        </p:nvPicPr>
        <p:blipFill>
          <a:blip r:embed="rId3" cstate="print"/>
          <a:srcRect/>
          <a:stretch>
            <a:fillRect/>
          </a:stretch>
        </p:blipFill>
        <p:spPr bwMode="auto">
          <a:xfrm>
            <a:off x="2915816" y="4293096"/>
            <a:ext cx="3240360" cy="2129045"/>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8674"/>
                                        </p:tgtEl>
                                        <p:attrNameLst>
                                          <p:attrName>style.visibility</p:attrName>
                                        </p:attrNameLst>
                                      </p:cBhvr>
                                      <p:to>
                                        <p:strVal val="visible"/>
                                      </p:to>
                                    </p:set>
                                    <p:animEffect transition="in" filter="wheel(4)">
                                      <p:cBhvr>
                                        <p:cTn id="14" dur="2000"/>
                                        <p:tgtEl>
                                          <p:spTgt spid="2867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880320"/>
          </a:xfrm>
          <a:solidFill>
            <a:srgbClr val="FFFF00"/>
          </a:solidFill>
          <a:ln w="25400">
            <a:solidFill>
              <a:schemeClr val="accent1"/>
            </a:solidFill>
          </a:ln>
        </p:spPr>
        <p:txBody>
          <a:bodyPr>
            <a:noAutofit/>
          </a:bodyPr>
          <a:lstStyle/>
          <a:p>
            <a:pPr algn="just"/>
            <a:r>
              <a:rPr lang="it-IT" sz="2000" b="1" dirty="0">
                <a:solidFill>
                  <a:srgbClr val="FF0000"/>
                </a:solidFill>
              </a:rPr>
              <a:t>Il </a:t>
            </a:r>
            <a:r>
              <a:rPr lang="it-IT" sz="2000" b="1" i="1" dirty="0">
                <a:solidFill>
                  <a:srgbClr val="FF0000"/>
                </a:solidFill>
              </a:rPr>
              <a:t>nono </a:t>
            </a:r>
            <a:r>
              <a:rPr lang="it-IT" sz="2000" b="1" dirty="0">
                <a:solidFill>
                  <a:srgbClr val="FF0000"/>
                </a:solidFill>
              </a:rPr>
              <a:t>capitolo </a:t>
            </a:r>
            <a:r>
              <a:rPr lang="it-IT" sz="2000" dirty="0">
                <a:solidFill>
                  <a:schemeClr val="tx1"/>
                </a:solidFill>
              </a:rPr>
              <a:t>è dedicato alla spiritualità coniugale e familiare, «fatta di migliaia di gesti reali e concreti» (AL 315). </a:t>
            </a:r>
            <a:endParaRPr lang="it-IT" sz="2000" dirty="0" smtClean="0">
              <a:solidFill>
                <a:schemeClr val="tx1"/>
              </a:solidFill>
            </a:endParaRPr>
          </a:p>
          <a:p>
            <a:pPr algn="just"/>
            <a:r>
              <a:rPr lang="it-IT" sz="2000" b="1" dirty="0" smtClean="0">
                <a:solidFill>
                  <a:srgbClr val="FF0000"/>
                </a:solidFill>
              </a:rPr>
              <a:t>Con </a:t>
            </a:r>
            <a:r>
              <a:rPr lang="it-IT" sz="2000" b="1" dirty="0">
                <a:solidFill>
                  <a:srgbClr val="FF0000"/>
                </a:solidFill>
              </a:rPr>
              <a:t>chiarezza si dice che </a:t>
            </a:r>
            <a:r>
              <a:rPr lang="it-IT" sz="2000" dirty="0">
                <a:solidFill>
                  <a:schemeClr val="tx1"/>
                </a:solidFill>
              </a:rPr>
              <a:t>«coloro che hanno desideri spirituali profondi non devono sentire che la famiglia li allontana dalla crescita nella vita dello Spirito, ma che è un percorso che il Signore utilizza per portarli ai vertici dell’unione mistica» (AL 316). </a:t>
            </a:r>
            <a:endParaRPr lang="it-IT" sz="2000" dirty="0" smtClean="0">
              <a:solidFill>
                <a:schemeClr val="tx1"/>
              </a:solidFill>
            </a:endParaRPr>
          </a:p>
          <a:p>
            <a:pPr algn="just"/>
            <a:r>
              <a:rPr lang="it-IT" sz="2000" b="1" dirty="0" smtClean="0">
                <a:solidFill>
                  <a:srgbClr val="FF0000"/>
                </a:solidFill>
              </a:rPr>
              <a:t>Tutto</a:t>
            </a:r>
            <a:r>
              <a:rPr lang="it-IT" sz="2000" b="1" dirty="0">
                <a:solidFill>
                  <a:srgbClr val="FF0000"/>
                </a:solidFill>
              </a:rPr>
              <a:t>, </a:t>
            </a:r>
            <a:r>
              <a:rPr lang="it-IT" sz="2000" dirty="0">
                <a:solidFill>
                  <a:schemeClr val="tx1"/>
                </a:solidFill>
              </a:rPr>
              <a:t>«i momenti di gioia, il riposo o la festa, e anche la sessualità, si sperimentano come una partecipazione alla vita piena della sua Risurrezione» (AL 317). </a:t>
            </a:r>
          </a:p>
        </p:txBody>
      </p:sp>
      <p:sp>
        <p:nvSpPr>
          <p:cNvPr id="5" name="Segnaposto data 4"/>
          <p:cNvSpPr>
            <a:spLocks noGrp="1"/>
          </p:cNvSpPr>
          <p:nvPr>
            <p:ph type="dt" sz="half" idx="10"/>
          </p:nvPr>
        </p:nvSpPr>
        <p:spPr/>
        <p:txBody>
          <a:bodyPr/>
          <a:lstStyle/>
          <a:p>
            <a:fld id="{3D2285EE-B56D-46F8-815E-C9F4D085D901}"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33</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nono: “Spiritualità coniugale e familiare</a:t>
            </a:r>
            <a:r>
              <a:rPr lang="it-IT" sz="2000" b="1" dirty="0" smtClean="0">
                <a:solidFill>
                  <a:srgbClr val="0070C0"/>
                </a:solidFill>
              </a:rPr>
              <a:t>” (1)</a:t>
            </a:r>
            <a:endParaRPr lang="it-IT" sz="2000" dirty="0">
              <a:solidFill>
                <a:srgbClr val="0070C0"/>
              </a:solidFill>
            </a:endParaRPr>
          </a:p>
        </p:txBody>
      </p:sp>
      <p:pic>
        <p:nvPicPr>
          <p:cNvPr id="29698" name="Picture 2" descr="C:\Users\Master\Desktop\Lavori in corso\Amoris\a31.jpg"/>
          <p:cNvPicPr>
            <a:picLocks noChangeAspect="1" noChangeArrowheads="1"/>
          </p:cNvPicPr>
          <p:nvPr/>
        </p:nvPicPr>
        <p:blipFill>
          <a:blip r:embed="rId3" cstate="print"/>
          <a:srcRect/>
          <a:stretch>
            <a:fillRect/>
          </a:stretch>
        </p:blipFill>
        <p:spPr bwMode="auto">
          <a:xfrm>
            <a:off x="2915816" y="4365104"/>
            <a:ext cx="3600400" cy="221563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9698"/>
                                        </p:tgtEl>
                                        <p:attrNameLst>
                                          <p:attrName>style.visibility</p:attrName>
                                        </p:attrNameLst>
                                      </p:cBhvr>
                                      <p:to>
                                        <p:strVal val="visible"/>
                                      </p:to>
                                    </p:set>
                                    <p:animEffect transition="in" filter="wheel(4)">
                                      <p:cBhvr>
                                        <p:cTn id="14" dur="2000"/>
                                        <p:tgtEl>
                                          <p:spTgt spid="2969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3240360"/>
          </a:xfrm>
          <a:solidFill>
            <a:srgbClr val="FFFF00"/>
          </a:solidFill>
          <a:ln w="25400">
            <a:solidFill>
              <a:schemeClr val="accent1"/>
            </a:solidFill>
          </a:ln>
        </p:spPr>
        <p:txBody>
          <a:bodyPr>
            <a:noAutofit/>
          </a:bodyPr>
          <a:lstStyle/>
          <a:p>
            <a:pPr algn="just"/>
            <a:r>
              <a:rPr lang="it-IT" sz="1800" b="1" dirty="0">
                <a:solidFill>
                  <a:srgbClr val="FF0000"/>
                </a:solidFill>
              </a:rPr>
              <a:t>Si parla quindi della preghiera alla luce della Pasqua</a:t>
            </a:r>
            <a:r>
              <a:rPr lang="it-IT" sz="1800" dirty="0">
                <a:solidFill>
                  <a:schemeClr val="tx1"/>
                </a:solidFill>
              </a:rPr>
              <a:t>, della spiritualità dell’amore esclusivo e libero nella sfida e nell’anelito di invecchiare e consumarsi insieme, riflettendo la fedeltà di Dio (cfr AL 319). </a:t>
            </a:r>
            <a:endParaRPr lang="it-IT" sz="1800" dirty="0" smtClean="0">
              <a:solidFill>
                <a:schemeClr val="tx1"/>
              </a:solidFill>
            </a:endParaRPr>
          </a:p>
          <a:p>
            <a:pPr algn="just"/>
            <a:r>
              <a:rPr lang="it-IT" sz="1800" b="1" dirty="0" smtClean="0">
                <a:solidFill>
                  <a:srgbClr val="FF0000"/>
                </a:solidFill>
              </a:rPr>
              <a:t>E </a:t>
            </a:r>
            <a:r>
              <a:rPr lang="it-IT" sz="1800" b="1" dirty="0">
                <a:solidFill>
                  <a:srgbClr val="FF0000"/>
                </a:solidFill>
              </a:rPr>
              <a:t>infine la spiritualità «della cura, della consolazione e dello stimolo». </a:t>
            </a:r>
            <a:r>
              <a:rPr lang="it-IT" sz="1800" dirty="0">
                <a:solidFill>
                  <a:schemeClr val="tx1"/>
                </a:solidFill>
              </a:rPr>
              <a:t>«Tutta la vita della famiglia è un “pascolo” misericordioso. Ognuno, con cura, dipinge e scrive nella vita dell’altro» (AL 322), scrive il Papa. </a:t>
            </a:r>
            <a:endParaRPr lang="it-IT" sz="1800" dirty="0" smtClean="0">
              <a:solidFill>
                <a:schemeClr val="tx1"/>
              </a:solidFill>
            </a:endParaRPr>
          </a:p>
          <a:p>
            <a:pPr algn="just"/>
            <a:r>
              <a:rPr lang="it-IT" sz="1800" b="1" dirty="0" smtClean="0">
                <a:solidFill>
                  <a:srgbClr val="FF0000"/>
                </a:solidFill>
              </a:rPr>
              <a:t>È </a:t>
            </a:r>
            <a:r>
              <a:rPr lang="it-IT" sz="1800" b="1" dirty="0">
                <a:solidFill>
                  <a:srgbClr val="FF0000"/>
                </a:solidFill>
              </a:rPr>
              <a:t>profonda </a:t>
            </a:r>
            <a:r>
              <a:rPr lang="it-IT" sz="1800" dirty="0">
                <a:solidFill>
                  <a:schemeClr val="tx1"/>
                </a:solidFill>
              </a:rPr>
              <a:t>«esperienza spirituale contemplare ogni persona cara con gli occhi di Dio e riconoscere Cristo in lei» (AL 323</a:t>
            </a:r>
            <a:r>
              <a:rPr lang="it-IT" sz="1800" dirty="0" smtClean="0">
                <a:solidFill>
                  <a:schemeClr val="tx1"/>
                </a:solidFill>
              </a:rPr>
              <a:t>).</a:t>
            </a:r>
          </a:p>
          <a:p>
            <a:pPr algn="just"/>
            <a:r>
              <a:rPr lang="it-IT" sz="1800" b="1" dirty="0" smtClean="0">
                <a:solidFill>
                  <a:srgbClr val="FF0000"/>
                </a:solidFill>
              </a:rPr>
              <a:t>Nel </a:t>
            </a:r>
            <a:r>
              <a:rPr lang="it-IT" sz="1800" b="1" dirty="0">
                <a:solidFill>
                  <a:srgbClr val="FF0000"/>
                </a:solidFill>
              </a:rPr>
              <a:t>paragrafo conclusivo </a:t>
            </a:r>
            <a:r>
              <a:rPr lang="it-IT" sz="1800" dirty="0">
                <a:solidFill>
                  <a:schemeClr val="tx1"/>
                </a:solidFill>
              </a:rPr>
              <a:t>il Papa afferma: “Nessuna famiglia è una realtà perfetta e confezionata una volta per sempre, ma richiede un graduale sviluppo della propria capacità di amare (…). </a:t>
            </a:r>
          </a:p>
        </p:txBody>
      </p:sp>
      <p:sp>
        <p:nvSpPr>
          <p:cNvPr id="5" name="Segnaposto data 4"/>
          <p:cNvSpPr>
            <a:spLocks noGrp="1"/>
          </p:cNvSpPr>
          <p:nvPr>
            <p:ph type="dt" sz="half" idx="10"/>
          </p:nvPr>
        </p:nvSpPr>
        <p:spPr/>
        <p:txBody>
          <a:bodyPr/>
          <a:lstStyle/>
          <a:p>
            <a:fld id="{8AE0337B-48C3-4CAF-8FFE-879DD47E1189}"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34</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nono: “Spiritualità coniugale e familiare</a:t>
            </a:r>
            <a:r>
              <a:rPr lang="it-IT" sz="2000" b="1" dirty="0" smtClean="0">
                <a:solidFill>
                  <a:srgbClr val="0070C0"/>
                </a:solidFill>
              </a:rPr>
              <a:t>” (2)</a:t>
            </a:r>
            <a:endParaRPr lang="it-IT" sz="2000" dirty="0">
              <a:solidFill>
                <a:srgbClr val="0070C0"/>
              </a:solidFill>
            </a:endParaRPr>
          </a:p>
        </p:txBody>
      </p:sp>
      <p:pic>
        <p:nvPicPr>
          <p:cNvPr id="30722" name="Picture 2" descr="C:\Users\Master\Desktop\Lavori in corso\Amoris\a32.jpg"/>
          <p:cNvPicPr>
            <a:picLocks noChangeAspect="1" noChangeArrowheads="1"/>
          </p:cNvPicPr>
          <p:nvPr/>
        </p:nvPicPr>
        <p:blipFill>
          <a:blip r:embed="rId3" cstate="print"/>
          <a:srcRect/>
          <a:stretch>
            <a:fillRect/>
          </a:stretch>
        </p:blipFill>
        <p:spPr bwMode="auto">
          <a:xfrm>
            <a:off x="3059832" y="4653136"/>
            <a:ext cx="2808312" cy="186880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22"/>
                                        </p:tgtEl>
                                        <p:attrNameLst>
                                          <p:attrName>style.visibility</p:attrName>
                                        </p:attrNameLst>
                                      </p:cBhvr>
                                      <p:to>
                                        <p:strVal val="visible"/>
                                      </p:to>
                                    </p:set>
                                    <p:animEffect transition="in" filter="wheel(4)">
                                      <p:cBhvr>
                                        <p:cTn id="14" dur="2000"/>
                                        <p:tgtEl>
                                          <p:spTgt spid="3072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376264"/>
          </a:xfrm>
          <a:solidFill>
            <a:srgbClr val="FFFF00"/>
          </a:solidFill>
          <a:ln w="25400">
            <a:solidFill>
              <a:schemeClr val="accent1"/>
            </a:solidFill>
          </a:ln>
        </p:spPr>
        <p:txBody>
          <a:bodyPr>
            <a:noAutofit/>
          </a:bodyPr>
          <a:lstStyle/>
          <a:p>
            <a:pPr algn="just"/>
            <a:r>
              <a:rPr lang="it-IT" sz="2000" b="1" dirty="0">
                <a:solidFill>
                  <a:srgbClr val="FF0000"/>
                </a:solidFill>
              </a:rPr>
              <a:t>Tutti siamo chiamati </a:t>
            </a:r>
            <a:r>
              <a:rPr lang="it-IT" sz="2000" dirty="0">
                <a:solidFill>
                  <a:schemeClr val="tx1"/>
                </a:solidFill>
              </a:rPr>
              <a:t>a tenere viva la tensione verso qualcosa che va oltre noi stessi e i nostri limiti, e ogni famiglia deve vivere in questo stimolo costante</a:t>
            </a:r>
            <a:r>
              <a:rPr lang="it-IT" sz="2000" dirty="0" smtClean="0">
                <a:solidFill>
                  <a:schemeClr val="tx1"/>
                </a:solidFill>
              </a:rPr>
              <a:t>.</a:t>
            </a:r>
          </a:p>
          <a:p>
            <a:pPr algn="just"/>
            <a:r>
              <a:rPr lang="it-IT" sz="2000" b="1" dirty="0" smtClean="0">
                <a:solidFill>
                  <a:srgbClr val="FF0000"/>
                </a:solidFill>
              </a:rPr>
              <a:t>Camminiamo</a:t>
            </a:r>
            <a:r>
              <a:rPr lang="it-IT" sz="2000" b="1" dirty="0">
                <a:solidFill>
                  <a:srgbClr val="FF0000"/>
                </a:solidFill>
              </a:rPr>
              <a:t>, famiglie, continuiamo a </a:t>
            </a:r>
            <a:r>
              <a:rPr lang="it-IT" sz="2000" b="1" dirty="0" smtClean="0">
                <a:solidFill>
                  <a:srgbClr val="FF0000"/>
                </a:solidFill>
              </a:rPr>
              <a:t>camminare! </a:t>
            </a:r>
            <a:r>
              <a:rPr lang="it-IT" sz="2000" dirty="0">
                <a:solidFill>
                  <a:schemeClr val="tx1"/>
                </a:solidFill>
              </a:rPr>
              <a:t>(…). Non perdiamo la speranza a causa dei nostri limiti, ma neppure rinunciamo a cercare la pienezza di amore e di comunione che ci è stata promessa” (AL 325</a:t>
            </a:r>
            <a:r>
              <a:rPr lang="it-IT" sz="2000" dirty="0" smtClean="0">
                <a:solidFill>
                  <a:schemeClr val="tx1"/>
                </a:solidFill>
              </a:rPr>
              <a:t>).</a:t>
            </a:r>
          </a:p>
          <a:p>
            <a:pPr algn="just"/>
            <a:r>
              <a:rPr lang="it-IT" sz="2000" b="1" dirty="0" smtClean="0">
                <a:solidFill>
                  <a:srgbClr val="FF0000"/>
                </a:solidFill>
              </a:rPr>
              <a:t>L’Esortazione </a:t>
            </a:r>
            <a:r>
              <a:rPr lang="it-IT" sz="2000" b="1" dirty="0">
                <a:solidFill>
                  <a:srgbClr val="FF0000"/>
                </a:solidFill>
              </a:rPr>
              <a:t>apostolica si conclude </a:t>
            </a:r>
            <a:r>
              <a:rPr lang="it-IT" sz="2000" dirty="0">
                <a:solidFill>
                  <a:schemeClr val="tx1"/>
                </a:solidFill>
              </a:rPr>
              <a:t>con una Preghiera alla Santa Famiglia (AL 325).</a:t>
            </a:r>
          </a:p>
        </p:txBody>
      </p:sp>
      <p:sp>
        <p:nvSpPr>
          <p:cNvPr id="5" name="Segnaposto data 4"/>
          <p:cNvSpPr>
            <a:spLocks noGrp="1"/>
          </p:cNvSpPr>
          <p:nvPr>
            <p:ph type="dt" sz="half" idx="10"/>
          </p:nvPr>
        </p:nvSpPr>
        <p:spPr/>
        <p:txBody>
          <a:bodyPr/>
          <a:lstStyle/>
          <a:p>
            <a:fld id="{3B09993A-1F61-42B7-9ECE-4F76F2FAE2C7}"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35</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nono: “Spiritualità coniugale e familiare</a:t>
            </a:r>
            <a:r>
              <a:rPr lang="it-IT" sz="2000" b="1" dirty="0" smtClean="0">
                <a:solidFill>
                  <a:srgbClr val="0070C0"/>
                </a:solidFill>
              </a:rPr>
              <a:t>” (3)</a:t>
            </a:r>
            <a:endParaRPr lang="it-IT" sz="2000" dirty="0">
              <a:solidFill>
                <a:srgbClr val="0070C0"/>
              </a:solidFill>
            </a:endParaRPr>
          </a:p>
        </p:txBody>
      </p:sp>
      <p:pic>
        <p:nvPicPr>
          <p:cNvPr id="31746" name="Picture 2" descr="C:\Users\Master\Desktop\Lavori in corso\Amoris\a33.jpg"/>
          <p:cNvPicPr>
            <a:picLocks noChangeAspect="1" noChangeArrowheads="1"/>
          </p:cNvPicPr>
          <p:nvPr/>
        </p:nvPicPr>
        <p:blipFill>
          <a:blip r:embed="rId3" cstate="print"/>
          <a:srcRect/>
          <a:stretch>
            <a:fillRect/>
          </a:stretch>
        </p:blipFill>
        <p:spPr bwMode="auto">
          <a:xfrm>
            <a:off x="2771800" y="3861048"/>
            <a:ext cx="3672408" cy="244382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1746"/>
                                        </p:tgtEl>
                                        <p:attrNameLst>
                                          <p:attrName>style.visibility</p:attrName>
                                        </p:attrNameLst>
                                      </p:cBhvr>
                                      <p:to>
                                        <p:strVal val="visible"/>
                                      </p:to>
                                    </p:set>
                                    <p:animEffect transition="in" filter="wheel(4)">
                                      <p:cBhvr>
                                        <p:cTn id="14" dur="2000"/>
                                        <p:tgtEl>
                                          <p:spTgt spid="3174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5040560"/>
          </a:xfrm>
          <a:solidFill>
            <a:srgbClr val="FFFF00"/>
          </a:solidFill>
          <a:ln w="25400">
            <a:solidFill>
              <a:schemeClr val="accent1"/>
            </a:solidFill>
          </a:ln>
        </p:spPr>
        <p:txBody>
          <a:bodyPr>
            <a:noAutofit/>
          </a:bodyPr>
          <a:lstStyle/>
          <a:p>
            <a:pPr algn="l"/>
            <a:r>
              <a:rPr lang="it-IT" sz="2400" b="1" dirty="0" smtClean="0">
                <a:solidFill>
                  <a:srgbClr val="FF0000"/>
                </a:solidFill>
              </a:rPr>
              <a:t>Gesù</a:t>
            </a:r>
            <a:r>
              <a:rPr lang="it-IT" sz="2400" b="1" dirty="0">
                <a:solidFill>
                  <a:srgbClr val="FF0000"/>
                </a:solidFill>
              </a:rPr>
              <a:t>, Maria e Giuseppe</a:t>
            </a:r>
            <a:r>
              <a:rPr lang="it-IT" sz="2400" dirty="0" smtClean="0">
                <a:solidFill>
                  <a:schemeClr val="tx1"/>
                </a:solidFill>
              </a:rPr>
              <a:t>,  in </a:t>
            </a:r>
            <a:r>
              <a:rPr lang="it-IT" sz="2400" dirty="0">
                <a:solidFill>
                  <a:schemeClr val="tx1"/>
                </a:solidFill>
              </a:rPr>
              <a:t>voi </a:t>
            </a:r>
            <a:r>
              <a:rPr lang="it-IT" sz="2400" dirty="0" smtClean="0">
                <a:solidFill>
                  <a:schemeClr val="tx1"/>
                </a:solidFill>
              </a:rPr>
              <a:t>contempliamo lo </a:t>
            </a:r>
            <a:r>
              <a:rPr lang="it-IT" sz="2400" dirty="0">
                <a:solidFill>
                  <a:schemeClr val="tx1"/>
                </a:solidFill>
              </a:rPr>
              <a:t>splendore del vero amore</a:t>
            </a:r>
            <a:r>
              <a:rPr lang="it-IT" sz="2400" dirty="0" smtClean="0">
                <a:solidFill>
                  <a:schemeClr val="tx1"/>
                </a:solidFill>
              </a:rPr>
              <a:t>, a </a:t>
            </a:r>
            <a:r>
              <a:rPr lang="it-IT" sz="2400" dirty="0">
                <a:solidFill>
                  <a:schemeClr val="tx1"/>
                </a:solidFill>
              </a:rPr>
              <a:t>voi, fiduciosi, ci affidiamo</a:t>
            </a:r>
            <a:r>
              <a:rPr lang="it-IT" sz="2400" dirty="0" smtClean="0">
                <a:solidFill>
                  <a:schemeClr val="tx1"/>
                </a:solidFill>
              </a:rPr>
              <a:t>.</a:t>
            </a:r>
          </a:p>
          <a:p>
            <a:pPr algn="l"/>
            <a:r>
              <a:rPr lang="it-IT" sz="2400" b="1" dirty="0" smtClean="0">
                <a:solidFill>
                  <a:srgbClr val="FF0000"/>
                </a:solidFill>
              </a:rPr>
              <a:t>Santa </a:t>
            </a:r>
            <a:r>
              <a:rPr lang="it-IT" sz="2400" b="1" dirty="0">
                <a:solidFill>
                  <a:srgbClr val="FF0000"/>
                </a:solidFill>
              </a:rPr>
              <a:t>Famiglia di </a:t>
            </a:r>
            <a:r>
              <a:rPr lang="it-IT" sz="2400" b="1" dirty="0" err="1">
                <a:solidFill>
                  <a:srgbClr val="FF0000"/>
                </a:solidFill>
              </a:rPr>
              <a:t>Nazaret</a:t>
            </a:r>
            <a:r>
              <a:rPr lang="it-IT" sz="2400" dirty="0" smtClean="0">
                <a:solidFill>
                  <a:schemeClr val="tx1"/>
                </a:solidFill>
              </a:rPr>
              <a:t>, rendi </a:t>
            </a:r>
            <a:r>
              <a:rPr lang="it-IT" sz="2400" dirty="0">
                <a:solidFill>
                  <a:schemeClr val="tx1"/>
                </a:solidFill>
              </a:rPr>
              <a:t>anche le nostre </a:t>
            </a:r>
            <a:r>
              <a:rPr lang="it-IT" sz="2400" dirty="0" smtClean="0">
                <a:solidFill>
                  <a:schemeClr val="tx1"/>
                </a:solidFill>
              </a:rPr>
              <a:t>famiglie luoghi </a:t>
            </a:r>
            <a:r>
              <a:rPr lang="it-IT" sz="2400" dirty="0">
                <a:solidFill>
                  <a:schemeClr val="tx1"/>
                </a:solidFill>
              </a:rPr>
              <a:t>di comunione e cenacoli di preghiera</a:t>
            </a:r>
            <a:r>
              <a:rPr lang="it-IT" sz="2400" dirty="0" smtClean="0">
                <a:solidFill>
                  <a:schemeClr val="tx1"/>
                </a:solidFill>
              </a:rPr>
              <a:t>, autentiche </a:t>
            </a:r>
            <a:r>
              <a:rPr lang="it-IT" sz="2400" dirty="0">
                <a:solidFill>
                  <a:schemeClr val="tx1"/>
                </a:solidFill>
              </a:rPr>
              <a:t>scuole di </a:t>
            </a:r>
            <a:r>
              <a:rPr lang="it-IT" sz="2400" dirty="0" smtClean="0">
                <a:solidFill>
                  <a:schemeClr val="tx1"/>
                </a:solidFill>
              </a:rPr>
              <a:t>Vangelo e </a:t>
            </a:r>
            <a:r>
              <a:rPr lang="it-IT" sz="2400" dirty="0">
                <a:solidFill>
                  <a:schemeClr val="tx1"/>
                </a:solidFill>
              </a:rPr>
              <a:t>piccole Chiese domestiche</a:t>
            </a:r>
            <a:r>
              <a:rPr lang="it-IT" sz="2400" dirty="0" smtClean="0">
                <a:solidFill>
                  <a:schemeClr val="tx1"/>
                </a:solidFill>
              </a:rPr>
              <a:t>. </a:t>
            </a:r>
          </a:p>
          <a:p>
            <a:pPr algn="l"/>
            <a:r>
              <a:rPr lang="it-IT" sz="2400" b="1" dirty="0" smtClean="0">
                <a:solidFill>
                  <a:srgbClr val="FF0000"/>
                </a:solidFill>
              </a:rPr>
              <a:t>Santa </a:t>
            </a:r>
            <a:r>
              <a:rPr lang="it-IT" sz="2400" b="1" dirty="0">
                <a:solidFill>
                  <a:srgbClr val="FF0000"/>
                </a:solidFill>
              </a:rPr>
              <a:t>Famiglia di </a:t>
            </a:r>
            <a:r>
              <a:rPr lang="it-IT" sz="2400" b="1" dirty="0" err="1">
                <a:solidFill>
                  <a:srgbClr val="FF0000"/>
                </a:solidFill>
              </a:rPr>
              <a:t>Nazaret</a:t>
            </a:r>
            <a:r>
              <a:rPr lang="it-IT" sz="2400" dirty="0" smtClean="0">
                <a:solidFill>
                  <a:schemeClr val="tx1"/>
                </a:solidFill>
              </a:rPr>
              <a:t>, mai </a:t>
            </a:r>
            <a:r>
              <a:rPr lang="it-IT" sz="2400" dirty="0">
                <a:solidFill>
                  <a:schemeClr val="tx1"/>
                </a:solidFill>
              </a:rPr>
              <a:t>più ci siano nelle </a:t>
            </a:r>
            <a:r>
              <a:rPr lang="it-IT" sz="2400" dirty="0" smtClean="0">
                <a:solidFill>
                  <a:schemeClr val="tx1"/>
                </a:solidFill>
              </a:rPr>
              <a:t>famiglie episodi </a:t>
            </a:r>
            <a:r>
              <a:rPr lang="it-IT" sz="2400" dirty="0">
                <a:solidFill>
                  <a:schemeClr val="tx1"/>
                </a:solidFill>
              </a:rPr>
              <a:t>di violenza, di chiusura e di divisione</a:t>
            </a:r>
            <a:r>
              <a:rPr lang="it-IT" sz="2400" dirty="0" smtClean="0">
                <a:solidFill>
                  <a:schemeClr val="tx1"/>
                </a:solidFill>
              </a:rPr>
              <a:t>; che </a:t>
            </a:r>
            <a:r>
              <a:rPr lang="it-IT" sz="2400" dirty="0">
                <a:solidFill>
                  <a:schemeClr val="tx1"/>
                </a:solidFill>
              </a:rPr>
              <a:t>chiunque sia stato ferito o </a:t>
            </a:r>
            <a:r>
              <a:rPr lang="it-IT" sz="2400" dirty="0" smtClean="0">
                <a:solidFill>
                  <a:schemeClr val="tx1"/>
                </a:solidFill>
              </a:rPr>
              <a:t>scandalizzato venga </a:t>
            </a:r>
            <a:r>
              <a:rPr lang="it-IT" sz="2400" dirty="0">
                <a:solidFill>
                  <a:schemeClr val="tx1"/>
                </a:solidFill>
              </a:rPr>
              <a:t>prontamente confortato e guarito</a:t>
            </a:r>
            <a:r>
              <a:rPr lang="it-IT" sz="2400" dirty="0" smtClean="0">
                <a:solidFill>
                  <a:schemeClr val="tx1"/>
                </a:solidFill>
              </a:rPr>
              <a:t>.</a:t>
            </a:r>
          </a:p>
          <a:p>
            <a:pPr algn="l"/>
            <a:r>
              <a:rPr lang="it-IT" sz="2400" b="1" dirty="0" smtClean="0">
                <a:solidFill>
                  <a:srgbClr val="FF0000"/>
                </a:solidFill>
              </a:rPr>
              <a:t>Santa </a:t>
            </a:r>
            <a:r>
              <a:rPr lang="it-IT" sz="2400" b="1" dirty="0">
                <a:solidFill>
                  <a:srgbClr val="FF0000"/>
                </a:solidFill>
              </a:rPr>
              <a:t>Famiglia di </a:t>
            </a:r>
            <a:r>
              <a:rPr lang="it-IT" sz="2400" b="1" dirty="0" err="1">
                <a:solidFill>
                  <a:srgbClr val="FF0000"/>
                </a:solidFill>
              </a:rPr>
              <a:t>Nazaret</a:t>
            </a:r>
            <a:r>
              <a:rPr lang="it-IT" sz="2400" dirty="0" smtClean="0">
                <a:solidFill>
                  <a:schemeClr val="tx1"/>
                </a:solidFill>
              </a:rPr>
              <a:t>, fa</a:t>
            </a:r>
            <a:r>
              <a:rPr lang="it-IT" sz="2400" dirty="0">
                <a:solidFill>
                  <a:schemeClr val="tx1"/>
                </a:solidFill>
              </a:rPr>
              <a:t>’ che tutti ci rendiamo </a:t>
            </a:r>
            <a:r>
              <a:rPr lang="it-IT" sz="2400" dirty="0" smtClean="0">
                <a:solidFill>
                  <a:schemeClr val="tx1"/>
                </a:solidFill>
              </a:rPr>
              <a:t>consapevoli del </a:t>
            </a:r>
            <a:r>
              <a:rPr lang="it-IT" sz="2400" dirty="0">
                <a:solidFill>
                  <a:schemeClr val="tx1"/>
                </a:solidFill>
              </a:rPr>
              <a:t>carattere sacro e inviolabile della famiglia</a:t>
            </a:r>
            <a:r>
              <a:rPr lang="it-IT" sz="2400" dirty="0" smtClean="0">
                <a:solidFill>
                  <a:schemeClr val="tx1"/>
                </a:solidFill>
              </a:rPr>
              <a:t>, della </a:t>
            </a:r>
            <a:r>
              <a:rPr lang="it-IT" sz="2400" dirty="0">
                <a:solidFill>
                  <a:schemeClr val="tx1"/>
                </a:solidFill>
              </a:rPr>
              <a:t>sua bellezza nel progetto di Dio</a:t>
            </a:r>
            <a:r>
              <a:rPr lang="it-IT" sz="2400" dirty="0" smtClean="0">
                <a:solidFill>
                  <a:schemeClr val="tx1"/>
                </a:solidFill>
              </a:rPr>
              <a:t>. </a:t>
            </a:r>
          </a:p>
          <a:p>
            <a:pPr algn="l"/>
            <a:r>
              <a:rPr lang="it-IT" sz="2400" b="1" dirty="0" smtClean="0">
                <a:solidFill>
                  <a:srgbClr val="FF0000"/>
                </a:solidFill>
              </a:rPr>
              <a:t>Gesù</a:t>
            </a:r>
            <a:r>
              <a:rPr lang="it-IT" sz="2400" b="1" dirty="0">
                <a:solidFill>
                  <a:srgbClr val="FF0000"/>
                </a:solidFill>
              </a:rPr>
              <a:t>, Maria e Giuseppe</a:t>
            </a:r>
            <a:r>
              <a:rPr lang="it-IT" sz="2400" dirty="0" smtClean="0">
                <a:solidFill>
                  <a:schemeClr val="tx1"/>
                </a:solidFill>
              </a:rPr>
              <a:t>, ascoltateci </a:t>
            </a:r>
            <a:r>
              <a:rPr lang="it-IT" sz="2400" dirty="0">
                <a:solidFill>
                  <a:schemeClr val="tx1"/>
                </a:solidFill>
              </a:rPr>
              <a:t>e accogliete la nostra supplica</a:t>
            </a:r>
            <a:r>
              <a:rPr lang="it-IT" sz="2400" dirty="0" smtClean="0">
                <a:solidFill>
                  <a:schemeClr val="tx1"/>
                </a:solidFill>
              </a:rPr>
              <a:t>. Amen</a:t>
            </a:r>
            <a:r>
              <a:rPr lang="it-IT" sz="2400" dirty="0">
                <a:solidFill>
                  <a:schemeClr val="tx1"/>
                </a:solidFill>
              </a:rPr>
              <a:t>.</a:t>
            </a:r>
          </a:p>
        </p:txBody>
      </p:sp>
      <p:sp>
        <p:nvSpPr>
          <p:cNvPr id="5" name="Segnaposto data 4"/>
          <p:cNvSpPr>
            <a:spLocks noGrp="1"/>
          </p:cNvSpPr>
          <p:nvPr>
            <p:ph type="dt" sz="half" idx="10"/>
          </p:nvPr>
        </p:nvSpPr>
        <p:spPr/>
        <p:txBody>
          <a:bodyPr/>
          <a:lstStyle/>
          <a:p>
            <a:fld id="{090E432D-B855-4926-BC42-2DD41F3746A9}"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36</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smtClean="0">
                <a:solidFill>
                  <a:srgbClr val="0070C0"/>
                </a:solidFill>
              </a:rPr>
              <a:t>Preghiera alla Santa Famiglia</a:t>
            </a:r>
            <a:endParaRPr lang="it-IT" sz="20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3024336"/>
          </a:xfrm>
          <a:solidFill>
            <a:srgbClr val="FFFF00"/>
          </a:solidFill>
          <a:ln w="25400">
            <a:solidFill>
              <a:schemeClr val="accent1"/>
            </a:solidFill>
          </a:ln>
        </p:spPr>
        <p:txBody>
          <a:bodyPr>
            <a:noAutofit/>
          </a:bodyPr>
          <a:lstStyle/>
          <a:p>
            <a:pPr algn="just"/>
            <a:r>
              <a:rPr lang="it-IT" sz="2000" b="1" dirty="0" smtClean="0">
                <a:solidFill>
                  <a:srgbClr val="FF0000"/>
                </a:solidFill>
              </a:rPr>
              <a:t>L’Esortazione </a:t>
            </a:r>
            <a:r>
              <a:rPr lang="it-IT" sz="2000" b="1" dirty="0">
                <a:solidFill>
                  <a:srgbClr val="FF0000"/>
                </a:solidFill>
              </a:rPr>
              <a:t>apostolica </a:t>
            </a:r>
            <a:r>
              <a:rPr lang="it-IT" sz="2000" b="1" dirty="0" err="1">
                <a:solidFill>
                  <a:srgbClr val="FF0000"/>
                </a:solidFill>
              </a:rPr>
              <a:t>Amoris</a:t>
            </a:r>
            <a:r>
              <a:rPr lang="it-IT" sz="2000" b="1" dirty="0">
                <a:solidFill>
                  <a:srgbClr val="FF0000"/>
                </a:solidFill>
              </a:rPr>
              <a:t> </a:t>
            </a:r>
            <a:r>
              <a:rPr lang="it-IT" sz="2000" b="1" dirty="0" err="1">
                <a:solidFill>
                  <a:srgbClr val="FF0000"/>
                </a:solidFill>
              </a:rPr>
              <a:t>laetitia</a:t>
            </a:r>
            <a:r>
              <a:rPr lang="it-IT" sz="2000" b="1" dirty="0">
                <a:solidFill>
                  <a:srgbClr val="FF0000"/>
                </a:solidFill>
              </a:rPr>
              <a:t> </a:t>
            </a:r>
            <a:r>
              <a:rPr lang="it-IT" sz="2000" dirty="0">
                <a:solidFill>
                  <a:schemeClr val="tx1"/>
                </a:solidFill>
              </a:rPr>
              <a:t>intende ribadire con forza non l’«ideale» della famiglia, ma la sua realtà ricca e complessa. </a:t>
            </a:r>
            <a:endParaRPr lang="it-IT" sz="2000" dirty="0" smtClean="0">
              <a:solidFill>
                <a:schemeClr val="tx1"/>
              </a:solidFill>
            </a:endParaRPr>
          </a:p>
          <a:p>
            <a:pPr algn="just"/>
            <a:r>
              <a:rPr lang="it-IT" sz="2000" b="1" dirty="0" smtClean="0">
                <a:solidFill>
                  <a:srgbClr val="FF0000"/>
                </a:solidFill>
              </a:rPr>
              <a:t>Vi </a:t>
            </a:r>
            <a:r>
              <a:rPr lang="it-IT" sz="2000" b="1" dirty="0">
                <a:solidFill>
                  <a:srgbClr val="FF0000"/>
                </a:solidFill>
              </a:rPr>
              <a:t>è nelle sue pagine </a:t>
            </a:r>
            <a:r>
              <a:rPr lang="it-IT" sz="2000" dirty="0">
                <a:solidFill>
                  <a:schemeClr val="tx1"/>
                </a:solidFill>
              </a:rPr>
              <a:t>uno sguardo aperto, profondamente positivo, che si nutre non di astrazioni o proiezioni ideali, ma di un’attenzione pastorale alla realtà. </a:t>
            </a:r>
            <a:endParaRPr lang="it-IT" sz="2000" dirty="0" smtClean="0">
              <a:solidFill>
                <a:schemeClr val="tx1"/>
              </a:solidFill>
            </a:endParaRPr>
          </a:p>
          <a:p>
            <a:pPr algn="just"/>
            <a:r>
              <a:rPr lang="it-IT" sz="2000" b="1" dirty="0" smtClean="0">
                <a:solidFill>
                  <a:srgbClr val="FF0000"/>
                </a:solidFill>
              </a:rPr>
              <a:t>Il </a:t>
            </a:r>
            <a:r>
              <a:rPr lang="it-IT" sz="2000" b="1" dirty="0">
                <a:solidFill>
                  <a:srgbClr val="FF0000"/>
                </a:solidFill>
              </a:rPr>
              <a:t>documento è una lettura </a:t>
            </a:r>
            <a:r>
              <a:rPr lang="it-IT" sz="2000" dirty="0">
                <a:solidFill>
                  <a:schemeClr val="tx1"/>
                </a:solidFill>
              </a:rPr>
              <a:t>densa di spunti spirituali e di sapienza pratica utile ad ogni coppia umana o a persone che desiderano costruire una famiglia. </a:t>
            </a:r>
            <a:endParaRPr lang="it-IT" sz="2000" dirty="0" smtClean="0">
              <a:solidFill>
                <a:schemeClr val="tx1"/>
              </a:solidFill>
            </a:endParaRPr>
          </a:p>
          <a:p>
            <a:pPr algn="just"/>
            <a:r>
              <a:rPr lang="it-IT" sz="2000" b="1" dirty="0" smtClean="0">
                <a:solidFill>
                  <a:srgbClr val="FF0000"/>
                </a:solidFill>
              </a:rPr>
              <a:t>Si </a:t>
            </a:r>
            <a:r>
              <a:rPr lang="it-IT" sz="2000" b="1" dirty="0">
                <a:solidFill>
                  <a:srgbClr val="FF0000"/>
                </a:solidFill>
              </a:rPr>
              <a:t>vede soprattutto </a:t>
            </a:r>
            <a:r>
              <a:rPr lang="it-IT" sz="2000" dirty="0">
                <a:solidFill>
                  <a:schemeClr val="tx1"/>
                </a:solidFill>
              </a:rPr>
              <a:t>che è stata frutto di esperienza concreta con persone che sanno per esperienza che cosa sia la famiglia e il vivere insieme per molti anni</a:t>
            </a:r>
            <a:r>
              <a:rPr lang="it-IT" sz="2000" dirty="0" smtClean="0">
                <a:solidFill>
                  <a:schemeClr val="tx1"/>
                </a:solidFill>
              </a:rPr>
              <a:t>.</a:t>
            </a:r>
          </a:p>
          <a:p>
            <a:pPr algn="just"/>
            <a:r>
              <a:rPr lang="it-IT" sz="2000" b="1" dirty="0" smtClean="0">
                <a:solidFill>
                  <a:srgbClr val="FF0000"/>
                </a:solidFill>
              </a:rPr>
              <a:t>L’Esortazione</a:t>
            </a:r>
            <a:r>
              <a:rPr lang="it-IT" sz="2000" dirty="0" smtClean="0">
                <a:solidFill>
                  <a:schemeClr val="tx1"/>
                </a:solidFill>
              </a:rPr>
              <a:t> </a:t>
            </a:r>
            <a:r>
              <a:rPr lang="it-IT" sz="2000" dirty="0">
                <a:solidFill>
                  <a:schemeClr val="tx1"/>
                </a:solidFill>
              </a:rPr>
              <a:t>parla infatti il linguaggio dell’esperienza.</a:t>
            </a:r>
          </a:p>
        </p:txBody>
      </p:sp>
      <p:sp>
        <p:nvSpPr>
          <p:cNvPr id="5" name="Segnaposto data 4"/>
          <p:cNvSpPr>
            <a:spLocks noGrp="1"/>
          </p:cNvSpPr>
          <p:nvPr>
            <p:ph type="dt" sz="half" idx="10"/>
          </p:nvPr>
        </p:nvSpPr>
        <p:spPr/>
        <p:txBody>
          <a:bodyPr/>
          <a:lstStyle/>
          <a:p>
            <a:fld id="{ED96199B-B854-424E-B84C-4A2672884D3D}"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37</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smtClean="0">
                <a:solidFill>
                  <a:srgbClr val="0070C0"/>
                </a:solidFill>
              </a:rPr>
              <a:t>In conclusione</a:t>
            </a:r>
            <a:endParaRPr lang="it-IT" sz="2000" dirty="0">
              <a:solidFill>
                <a:srgbClr val="0070C0"/>
              </a:solidFill>
            </a:endParaRPr>
          </a:p>
        </p:txBody>
      </p:sp>
      <p:sp>
        <p:nvSpPr>
          <p:cNvPr id="7" name="CasellaDiTesto 6"/>
          <p:cNvSpPr txBox="1"/>
          <p:nvPr/>
        </p:nvSpPr>
        <p:spPr>
          <a:xfrm>
            <a:off x="2915816" y="4797152"/>
            <a:ext cx="3312368" cy="1323439"/>
          </a:xfrm>
          <a:prstGeom prst="rect">
            <a:avLst/>
          </a:prstGeom>
          <a:noFill/>
        </p:spPr>
        <p:txBody>
          <a:bodyPr wrap="square" rtlCol="0">
            <a:spAutoFit/>
          </a:bodyPr>
          <a:lstStyle/>
          <a:p>
            <a:pPr algn="ctr"/>
            <a:r>
              <a:rPr lang="it-IT" sz="8000" b="1" dirty="0" smtClean="0">
                <a:solidFill>
                  <a:srgbClr val="FF0000"/>
                </a:solidFill>
              </a:rPr>
              <a:t>FINE</a:t>
            </a:r>
            <a:endParaRPr lang="it-IT" sz="8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3240360"/>
          </a:xfrm>
          <a:solidFill>
            <a:srgbClr val="FFFF00"/>
          </a:solidFill>
          <a:ln w="25400">
            <a:solidFill>
              <a:schemeClr val="accent1"/>
            </a:solidFill>
          </a:ln>
        </p:spPr>
        <p:txBody>
          <a:bodyPr>
            <a:noAutofit/>
          </a:bodyPr>
          <a:lstStyle/>
          <a:p>
            <a:pPr algn="just"/>
            <a:r>
              <a:rPr lang="it-IT" sz="1800" b="1" dirty="0">
                <a:solidFill>
                  <a:srgbClr val="FF0000"/>
                </a:solidFill>
              </a:rPr>
              <a:t>il Papa articola la sua riflessione a partire dalle Sacre Scritture </a:t>
            </a:r>
            <a:r>
              <a:rPr lang="it-IT" sz="1800" dirty="0">
                <a:solidFill>
                  <a:schemeClr val="tx1"/>
                </a:solidFill>
              </a:rPr>
              <a:t>con il primo capitolo, che si sviluppa come una meditazione sul Salmo 128, caratteristico della liturgia nuziale ebraica come di quella cristiana. </a:t>
            </a:r>
            <a:endParaRPr lang="it-IT" sz="1800" dirty="0" smtClean="0">
              <a:solidFill>
                <a:schemeClr val="tx1"/>
              </a:solidFill>
            </a:endParaRPr>
          </a:p>
          <a:p>
            <a:pPr algn="just"/>
            <a:r>
              <a:rPr lang="it-IT" sz="1800" b="1" dirty="0" smtClean="0">
                <a:solidFill>
                  <a:srgbClr val="FF0000"/>
                </a:solidFill>
              </a:rPr>
              <a:t>La </a:t>
            </a:r>
            <a:r>
              <a:rPr lang="it-IT" sz="1800" b="1" dirty="0">
                <a:solidFill>
                  <a:srgbClr val="FF0000"/>
                </a:solidFill>
              </a:rPr>
              <a:t>Bibbia </a:t>
            </a:r>
            <a:r>
              <a:rPr lang="it-IT" sz="1800" dirty="0">
                <a:solidFill>
                  <a:schemeClr val="tx1"/>
                </a:solidFill>
              </a:rPr>
              <a:t>«è popolata da famiglie, da generazioni, da storie di amore e di crisi familiari» (AL 8) e a partire da questo dato si può meditare come la famiglia non sia un ideale astratto, ma un «compito “artigianale”» (AL 16) che si esprime con tenerezza (AL 28) ma che si è confrontato anche con il peccato sin dall’inizio, quando la relazione d’amore si è trasformata in dominio (cfr AL 19). </a:t>
            </a:r>
            <a:endParaRPr lang="it-IT" sz="1800" dirty="0" smtClean="0">
              <a:solidFill>
                <a:schemeClr val="tx1"/>
              </a:solidFill>
            </a:endParaRPr>
          </a:p>
          <a:p>
            <a:pPr algn="just"/>
            <a:r>
              <a:rPr lang="it-IT" sz="1800" b="1" dirty="0" smtClean="0">
                <a:solidFill>
                  <a:srgbClr val="FF0000"/>
                </a:solidFill>
              </a:rPr>
              <a:t>Allora </a:t>
            </a:r>
            <a:r>
              <a:rPr lang="it-IT" sz="1800" b="1" dirty="0">
                <a:solidFill>
                  <a:srgbClr val="FF0000"/>
                </a:solidFill>
              </a:rPr>
              <a:t>la Parola di Dio </a:t>
            </a:r>
            <a:r>
              <a:rPr lang="it-IT" sz="1800" dirty="0">
                <a:solidFill>
                  <a:schemeClr val="tx1"/>
                </a:solidFill>
              </a:rPr>
              <a:t>«non si mostra come </a:t>
            </a:r>
            <a:r>
              <a:rPr lang="it-IT" sz="1800" dirty="0" smtClean="0">
                <a:solidFill>
                  <a:schemeClr val="tx1"/>
                </a:solidFill>
              </a:rPr>
              <a:t>una sequenza </a:t>
            </a:r>
            <a:r>
              <a:rPr lang="it-IT" sz="1800" dirty="0">
                <a:solidFill>
                  <a:schemeClr val="tx1"/>
                </a:solidFill>
              </a:rPr>
              <a:t>di tesi astratte, bensì come una compagna di viaggio anche per le famiglie che sono in crisi o attraversano qualche dolore, e indica loro la meta del cammino» (AL 22).</a:t>
            </a:r>
          </a:p>
        </p:txBody>
      </p:sp>
      <p:sp>
        <p:nvSpPr>
          <p:cNvPr id="5" name="Segnaposto data 4"/>
          <p:cNvSpPr>
            <a:spLocks noGrp="1"/>
          </p:cNvSpPr>
          <p:nvPr>
            <p:ph type="dt" sz="half" idx="10"/>
          </p:nvPr>
        </p:nvSpPr>
        <p:spPr/>
        <p:txBody>
          <a:bodyPr/>
          <a:lstStyle/>
          <a:p>
            <a:fld id="{067D898A-B65D-4A5A-B371-8E56B05BF65A}"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4</a:t>
            </a:fld>
            <a:endParaRPr lang="it-IT"/>
          </a:p>
        </p:txBody>
      </p:sp>
      <p:sp>
        <p:nvSpPr>
          <p:cNvPr id="8" name="CasellaDiTesto 7"/>
          <p:cNvSpPr txBox="1"/>
          <p:nvPr/>
        </p:nvSpPr>
        <p:spPr>
          <a:xfrm>
            <a:off x="899592" y="764704"/>
            <a:ext cx="7200800" cy="400110"/>
          </a:xfrm>
          <a:prstGeom prst="rect">
            <a:avLst/>
          </a:prstGeom>
          <a:noFill/>
        </p:spPr>
        <p:txBody>
          <a:bodyPr wrap="square" rtlCol="0">
            <a:spAutoFit/>
          </a:bodyPr>
          <a:lstStyle/>
          <a:p>
            <a:pPr algn="ctr"/>
            <a:r>
              <a:rPr lang="it-IT" sz="2000" b="1" dirty="0">
                <a:solidFill>
                  <a:srgbClr val="0070C0"/>
                </a:solidFill>
              </a:rPr>
              <a:t>Capitolo primo: “Alla luce della Parola”</a:t>
            </a:r>
            <a:endParaRPr lang="it-IT" sz="2000" dirty="0">
              <a:solidFill>
                <a:srgbClr val="0070C0"/>
              </a:solidFill>
            </a:endParaRPr>
          </a:p>
        </p:txBody>
      </p:sp>
      <p:pic>
        <p:nvPicPr>
          <p:cNvPr id="2050" name="Picture 2" descr="C:\Users\Master\Desktop\Lavori in corso\Amoris\a4.jpg"/>
          <p:cNvPicPr>
            <a:picLocks noChangeAspect="1" noChangeArrowheads="1"/>
          </p:cNvPicPr>
          <p:nvPr/>
        </p:nvPicPr>
        <p:blipFill>
          <a:blip r:embed="rId2" cstate="print"/>
          <a:srcRect/>
          <a:stretch>
            <a:fillRect/>
          </a:stretch>
        </p:blipFill>
        <p:spPr bwMode="auto">
          <a:xfrm>
            <a:off x="3347864" y="4581128"/>
            <a:ext cx="2088232" cy="20882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3168352"/>
          </a:xfrm>
          <a:solidFill>
            <a:srgbClr val="FFFF00"/>
          </a:solidFill>
          <a:ln w="25400">
            <a:solidFill>
              <a:schemeClr val="accent1"/>
            </a:solidFill>
          </a:ln>
        </p:spPr>
        <p:txBody>
          <a:bodyPr>
            <a:noAutofit/>
          </a:bodyPr>
          <a:lstStyle/>
          <a:p>
            <a:pPr algn="just"/>
            <a:r>
              <a:rPr lang="it-IT" sz="1800" b="1" dirty="0" smtClean="0">
                <a:solidFill>
                  <a:srgbClr val="FF0000"/>
                </a:solidFill>
              </a:rPr>
              <a:t>Nel</a:t>
            </a:r>
            <a:r>
              <a:rPr lang="it-IT" sz="1800" b="1" dirty="0">
                <a:solidFill>
                  <a:srgbClr val="FF0000"/>
                </a:solidFill>
              </a:rPr>
              <a:t> </a:t>
            </a:r>
            <a:r>
              <a:rPr lang="it-IT" sz="1800" b="1" i="1" dirty="0">
                <a:solidFill>
                  <a:srgbClr val="FF0000"/>
                </a:solidFill>
              </a:rPr>
              <a:t>secondo capitolo</a:t>
            </a:r>
            <a:r>
              <a:rPr lang="it-IT" sz="1800" i="1" dirty="0">
                <a:solidFill>
                  <a:schemeClr val="tx1"/>
                </a:solidFill>
              </a:rPr>
              <a:t> </a:t>
            </a:r>
            <a:r>
              <a:rPr lang="it-IT" sz="1800" dirty="0">
                <a:solidFill>
                  <a:schemeClr val="tx1"/>
                </a:solidFill>
              </a:rPr>
              <a:t>il Papa considera la situazione attuale delle famiglie, tenendo «i piedi per terra» (AL 6), attingendo ampiamente alle Relazioni conclusive dei due Sinodi e affrontando numerose sfide, dal fenomeno migratorio alla negazione ideologica della differenza di sesso (“ideologia del gender”); dalla cultura del provvisorio alla mentalità </a:t>
            </a:r>
            <a:r>
              <a:rPr lang="it-IT" sz="1800" dirty="0" err="1">
                <a:solidFill>
                  <a:schemeClr val="tx1"/>
                </a:solidFill>
              </a:rPr>
              <a:t>antinatalista</a:t>
            </a:r>
            <a:r>
              <a:rPr lang="it-IT" sz="1800" dirty="0">
                <a:solidFill>
                  <a:schemeClr val="tx1"/>
                </a:solidFill>
              </a:rPr>
              <a:t> e all’impatto delle biotecnologie nel campo della procreazione; dalla mancanza di casa e di lavoro alla pornografia e all’abuso dei minori; dall’attenzione alle persone con disabilità, al rispetto degli anziani; dalla decostruzione giuridica della famiglia, alla violenza nei confronti delle donne. </a:t>
            </a:r>
            <a:endParaRPr lang="it-IT" sz="1800" dirty="0" smtClean="0">
              <a:solidFill>
                <a:schemeClr val="tx1"/>
              </a:solidFill>
            </a:endParaRPr>
          </a:p>
          <a:p>
            <a:pPr algn="just"/>
            <a:r>
              <a:rPr lang="it-IT" sz="1800" b="1" dirty="0" smtClean="0">
                <a:solidFill>
                  <a:srgbClr val="FF0000"/>
                </a:solidFill>
              </a:rPr>
              <a:t>Il </a:t>
            </a:r>
            <a:r>
              <a:rPr lang="it-IT" sz="1800" b="1" dirty="0">
                <a:solidFill>
                  <a:srgbClr val="FF0000"/>
                </a:solidFill>
              </a:rPr>
              <a:t>Papa insiste sulla concretezza</a:t>
            </a:r>
            <a:r>
              <a:rPr lang="it-IT" sz="1800" dirty="0">
                <a:solidFill>
                  <a:schemeClr val="tx1"/>
                </a:solidFill>
              </a:rPr>
              <a:t>, che è una cifra fondamentale dell’Esortazione. E sono la concretezza e il realismo che pongono una sostanziale differenza tra «teorie» di interpretazione della realtà e «ideologie».</a:t>
            </a:r>
          </a:p>
        </p:txBody>
      </p:sp>
      <p:sp>
        <p:nvSpPr>
          <p:cNvPr id="5" name="Segnaposto data 4"/>
          <p:cNvSpPr>
            <a:spLocks noGrp="1"/>
          </p:cNvSpPr>
          <p:nvPr>
            <p:ph type="dt" sz="half" idx="10"/>
          </p:nvPr>
        </p:nvSpPr>
        <p:spPr/>
        <p:txBody>
          <a:bodyPr/>
          <a:lstStyle/>
          <a:p>
            <a:fld id="{A42B284E-3B53-4C4B-97E8-50EAB41952C6}"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5</a:t>
            </a:fld>
            <a:endParaRPr lang="it-IT"/>
          </a:p>
        </p:txBody>
      </p:sp>
      <p:sp>
        <p:nvSpPr>
          <p:cNvPr id="8" name="CasellaDiTesto 7"/>
          <p:cNvSpPr txBox="1"/>
          <p:nvPr/>
        </p:nvSpPr>
        <p:spPr>
          <a:xfrm>
            <a:off x="899592" y="764704"/>
            <a:ext cx="7200800" cy="400110"/>
          </a:xfrm>
          <a:prstGeom prst="rect">
            <a:avLst/>
          </a:prstGeom>
          <a:noFill/>
        </p:spPr>
        <p:txBody>
          <a:bodyPr wrap="square" rtlCol="0">
            <a:spAutoFit/>
          </a:bodyPr>
          <a:lstStyle/>
          <a:p>
            <a:pPr algn="ctr"/>
            <a:r>
              <a:rPr lang="it-IT" sz="2000" b="1" dirty="0">
                <a:solidFill>
                  <a:srgbClr val="0070C0"/>
                </a:solidFill>
              </a:rPr>
              <a:t>Capitolo secondo: “La realtà e le sfide delle famiglie</a:t>
            </a:r>
            <a:r>
              <a:rPr lang="it-IT" sz="2000" b="1" dirty="0" smtClean="0">
                <a:solidFill>
                  <a:srgbClr val="0070C0"/>
                </a:solidFill>
              </a:rPr>
              <a:t>” (1)</a:t>
            </a:r>
            <a:endParaRPr lang="it-IT" sz="2000" dirty="0">
              <a:solidFill>
                <a:srgbClr val="0070C0"/>
              </a:solidFill>
            </a:endParaRPr>
          </a:p>
        </p:txBody>
      </p:sp>
      <p:pic>
        <p:nvPicPr>
          <p:cNvPr id="5122" name="Picture 2" descr="C:\Users\Master\Desktop\Lavori in corso\Amoris\a7.jpg"/>
          <p:cNvPicPr>
            <a:picLocks noChangeAspect="1" noChangeArrowheads="1"/>
          </p:cNvPicPr>
          <p:nvPr/>
        </p:nvPicPr>
        <p:blipFill>
          <a:blip r:embed="rId2" cstate="print"/>
          <a:srcRect/>
          <a:stretch>
            <a:fillRect/>
          </a:stretch>
        </p:blipFill>
        <p:spPr bwMode="auto">
          <a:xfrm>
            <a:off x="2915816" y="4509120"/>
            <a:ext cx="3240360" cy="215631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wheel(4)">
                                      <p:cBhvr>
                                        <p:cTn id="14" dur="2000"/>
                                        <p:tgtEl>
                                          <p:spTgt spid="512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4824536"/>
          </a:xfrm>
          <a:solidFill>
            <a:srgbClr val="FFFF00"/>
          </a:solidFill>
          <a:ln w="25400">
            <a:solidFill>
              <a:schemeClr val="accent1"/>
            </a:solidFill>
          </a:ln>
        </p:spPr>
        <p:txBody>
          <a:bodyPr>
            <a:noAutofit/>
          </a:bodyPr>
          <a:lstStyle/>
          <a:p>
            <a:pPr algn="just"/>
            <a:r>
              <a:rPr lang="it-IT" sz="2000" b="1" dirty="0">
                <a:solidFill>
                  <a:srgbClr val="FF0000"/>
                </a:solidFill>
              </a:rPr>
              <a:t>Citando la </a:t>
            </a:r>
            <a:r>
              <a:rPr lang="it-IT" sz="2000" b="1" i="1" dirty="0" err="1">
                <a:solidFill>
                  <a:srgbClr val="FF0000"/>
                </a:solidFill>
              </a:rPr>
              <a:t>Familiaris</a:t>
            </a:r>
            <a:r>
              <a:rPr lang="it-IT" sz="2000" b="1" i="1" dirty="0">
                <a:solidFill>
                  <a:srgbClr val="FF0000"/>
                </a:solidFill>
              </a:rPr>
              <a:t> </a:t>
            </a:r>
            <a:r>
              <a:rPr lang="it-IT" sz="2000" b="1" i="1" dirty="0" err="1">
                <a:solidFill>
                  <a:srgbClr val="FF0000"/>
                </a:solidFill>
              </a:rPr>
              <a:t>consortio</a:t>
            </a:r>
            <a:r>
              <a:rPr lang="it-IT" sz="2000" i="1" dirty="0">
                <a:solidFill>
                  <a:schemeClr val="tx1"/>
                </a:solidFill>
              </a:rPr>
              <a:t> </a:t>
            </a:r>
            <a:r>
              <a:rPr lang="it-IT" sz="2000" dirty="0">
                <a:solidFill>
                  <a:schemeClr val="tx1"/>
                </a:solidFill>
              </a:rPr>
              <a:t>Francesco afferma che «è sano prestare attenzione alla realtà concreta, perché “le richieste e gli appelli dello Spirito risuonano anche negli stessi avvenimenti della storia”, attraverso i quali “la Chiesa può essere guidata ad una intelligenza più profonda dell'inesauribile mistero del matrimonio e della famiglia”» (AL 31). </a:t>
            </a:r>
            <a:endParaRPr lang="it-IT" sz="2000" dirty="0" smtClean="0">
              <a:solidFill>
                <a:schemeClr val="tx1"/>
              </a:solidFill>
            </a:endParaRPr>
          </a:p>
          <a:p>
            <a:pPr algn="just"/>
            <a:r>
              <a:rPr lang="it-IT" sz="2000" b="1" dirty="0" smtClean="0">
                <a:solidFill>
                  <a:srgbClr val="FF0000"/>
                </a:solidFill>
              </a:rPr>
              <a:t>Senza </a:t>
            </a:r>
            <a:r>
              <a:rPr lang="it-IT" sz="2000" b="1" dirty="0">
                <a:solidFill>
                  <a:srgbClr val="FF0000"/>
                </a:solidFill>
              </a:rPr>
              <a:t>ascoltare la realtà </a:t>
            </a:r>
            <a:r>
              <a:rPr lang="it-IT" sz="2000" dirty="0">
                <a:solidFill>
                  <a:schemeClr val="tx1"/>
                </a:solidFill>
              </a:rPr>
              <a:t>non è possibile comprendere né le esigenze del presente né gli appelli dello Spirito, dunque. Il Papa nota che l’individualismo esasperato rende difficile oggi donarsi a un’altra persona in maniera generosa (cfr AL 33</a:t>
            </a:r>
            <a:r>
              <a:rPr lang="it-IT" sz="2000" dirty="0" smtClean="0">
                <a:solidFill>
                  <a:schemeClr val="tx1"/>
                </a:solidFill>
              </a:rPr>
              <a:t>).</a:t>
            </a:r>
          </a:p>
          <a:p>
            <a:pPr algn="just"/>
            <a:r>
              <a:rPr lang="it-IT" sz="2000" b="1" dirty="0" smtClean="0">
                <a:solidFill>
                  <a:srgbClr val="FF0000"/>
                </a:solidFill>
              </a:rPr>
              <a:t>Ecco </a:t>
            </a:r>
            <a:r>
              <a:rPr lang="it-IT" sz="2000" b="1" dirty="0">
                <a:solidFill>
                  <a:srgbClr val="FF0000"/>
                </a:solidFill>
              </a:rPr>
              <a:t>una interessante fotografia della situazione: </a:t>
            </a:r>
            <a:r>
              <a:rPr lang="it-IT" sz="2000" dirty="0">
                <a:solidFill>
                  <a:schemeClr val="tx1"/>
                </a:solidFill>
              </a:rPr>
              <a:t>«Si teme la solitudine, si desidera uno spazio di protezione e di fedeltà, ma nello stesso tempo cresce il timore di essere catturati da una relazione che possa rimandare il soddisfacimento delle aspirazioni personali» (AL 34</a:t>
            </a:r>
            <a:r>
              <a:rPr lang="it-IT" sz="2000" dirty="0" smtClean="0">
                <a:solidFill>
                  <a:schemeClr val="tx1"/>
                </a:solidFill>
              </a:rPr>
              <a:t>).</a:t>
            </a:r>
          </a:p>
          <a:p>
            <a:pPr algn="just"/>
            <a:r>
              <a:rPr lang="it-IT" sz="2000" b="1" dirty="0" smtClean="0">
                <a:solidFill>
                  <a:srgbClr val="FF0000"/>
                </a:solidFill>
              </a:rPr>
              <a:t>L’umiltà </a:t>
            </a:r>
            <a:r>
              <a:rPr lang="it-IT" sz="2000" b="1" dirty="0">
                <a:solidFill>
                  <a:srgbClr val="FF0000"/>
                </a:solidFill>
              </a:rPr>
              <a:t>del realismo aiuta </a:t>
            </a:r>
            <a:r>
              <a:rPr lang="it-IT" sz="2000" dirty="0">
                <a:solidFill>
                  <a:schemeClr val="tx1"/>
                </a:solidFill>
              </a:rPr>
              <a:t>a non presentare «un ideale teologico del matrimonio troppo astratto, quasi artificiosamente costruito, lontano dalla situazione concreta e dalle effettive possibilità delle famiglie così come sono» (AL 36).</a:t>
            </a:r>
          </a:p>
        </p:txBody>
      </p:sp>
      <p:sp>
        <p:nvSpPr>
          <p:cNvPr id="5" name="Segnaposto data 4"/>
          <p:cNvSpPr>
            <a:spLocks noGrp="1"/>
          </p:cNvSpPr>
          <p:nvPr>
            <p:ph type="dt" sz="half" idx="10"/>
          </p:nvPr>
        </p:nvSpPr>
        <p:spPr/>
        <p:txBody>
          <a:bodyPr/>
          <a:lstStyle/>
          <a:p>
            <a:fld id="{C6A5B49B-8755-439F-9F36-D956860A5A4D}"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6</a:t>
            </a:fld>
            <a:endParaRPr lang="it-IT"/>
          </a:p>
        </p:txBody>
      </p:sp>
      <p:sp>
        <p:nvSpPr>
          <p:cNvPr id="8" name="CasellaDiTesto 7"/>
          <p:cNvSpPr txBox="1"/>
          <p:nvPr/>
        </p:nvSpPr>
        <p:spPr>
          <a:xfrm>
            <a:off x="899592" y="764704"/>
            <a:ext cx="7200800" cy="400110"/>
          </a:xfrm>
          <a:prstGeom prst="rect">
            <a:avLst/>
          </a:prstGeom>
          <a:noFill/>
        </p:spPr>
        <p:txBody>
          <a:bodyPr wrap="square" rtlCol="0">
            <a:spAutoFit/>
          </a:bodyPr>
          <a:lstStyle/>
          <a:p>
            <a:pPr algn="ctr"/>
            <a:r>
              <a:rPr lang="it-IT" sz="2000" b="1" dirty="0">
                <a:solidFill>
                  <a:srgbClr val="0070C0"/>
                </a:solidFill>
              </a:rPr>
              <a:t>Capitolo secondo: “La realtà e le sfide delle famiglie</a:t>
            </a:r>
            <a:r>
              <a:rPr lang="it-IT" sz="2000" b="1" dirty="0" smtClean="0">
                <a:solidFill>
                  <a:srgbClr val="0070C0"/>
                </a:solidFill>
              </a:rPr>
              <a:t>” (2)</a:t>
            </a:r>
            <a:endParaRPr lang="it-IT" sz="20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2952328"/>
          </a:xfrm>
          <a:solidFill>
            <a:srgbClr val="FFFF00"/>
          </a:solidFill>
          <a:ln w="25400">
            <a:solidFill>
              <a:schemeClr val="accent1"/>
            </a:solidFill>
          </a:ln>
        </p:spPr>
        <p:txBody>
          <a:bodyPr>
            <a:noAutofit/>
          </a:bodyPr>
          <a:lstStyle/>
          <a:p>
            <a:pPr algn="just"/>
            <a:r>
              <a:rPr lang="it-IT" sz="1800" b="1" dirty="0">
                <a:solidFill>
                  <a:srgbClr val="FF0000"/>
                </a:solidFill>
              </a:rPr>
              <a:t>L’idealismo allontana </a:t>
            </a:r>
            <a:r>
              <a:rPr lang="it-IT" sz="1800" dirty="0">
                <a:solidFill>
                  <a:schemeClr val="tx1"/>
                </a:solidFill>
              </a:rPr>
              <a:t>dal considerare il matrimonio quel che è, cioè un «cammino dinamico di crescita e realizzazione». Per questo non bisogna neanche credere che le famiglie si sostengano «solamente insistendo su questioni dottrinali, bioetiche e morali, senza motivare l’apertura alla grazia» (AL 37). </a:t>
            </a:r>
            <a:endParaRPr lang="it-IT" sz="1800" dirty="0" smtClean="0">
              <a:solidFill>
                <a:schemeClr val="tx1"/>
              </a:solidFill>
            </a:endParaRPr>
          </a:p>
          <a:p>
            <a:pPr algn="just"/>
            <a:r>
              <a:rPr lang="it-IT" sz="1800" b="1" dirty="0" smtClean="0">
                <a:solidFill>
                  <a:srgbClr val="FF0000"/>
                </a:solidFill>
              </a:rPr>
              <a:t>Invitando </a:t>
            </a:r>
            <a:r>
              <a:rPr lang="it-IT" sz="1800" b="1" dirty="0">
                <a:solidFill>
                  <a:srgbClr val="FF0000"/>
                </a:solidFill>
              </a:rPr>
              <a:t>a una certa “autocritica” </a:t>
            </a:r>
            <a:r>
              <a:rPr lang="it-IT" sz="1800" dirty="0">
                <a:solidFill>
                  <a:schemeClr val="tx1"/>
                </a:solidFill>
              </a:rPr>
              <a:t>di una presentazione non adeguata della realtà matrimoniale e familiare, il Papa insiste che è necessario dare spazio alla formazione della coscienza dei fedeli: </a:t>
            </a:r>
            <a:endParaRPr lang="it-IT" sz="1800" dirty="0" smtClean="0">
              <a:solidFill>
                <a:schemeClr val="tx1"/>
              </a:solidFill>
            </a:endParaRPr>
          </a:p>
          <a:p>
            <a:pPr algn="just"/>
            <a:r>
              <a:rPr lang="it-IT" sz="1800" b="1" dirty="0" smtClean="0">
                <a:solidFill>
                  <a:srgbClr val="FF0000"/>
                </a:solidFill>
              </a:rPr>
              <a:t>“</a:t>
            </a:r>
            <a:r>
              <a:rPr lang="it-IT" sz="1800" b="1" dirty="0">
                <a:solidFill>
                  <a:srgbClr val="FF0000"/>
                </a:solidFill>
              </a:rPr>
              <a:t>Siamo chiamati a formare le coscienze, non a pretendere di sostituirle” </a:t>
            </a:r>
            <a:r>
              <a:rPr lang="it-IT" sz="1800" dirty="0">
                <a:solidFill>
                  <a:schemeClr val="tx1"/>
                </a:solidFill>
              </a:rPr>
              <a:t>(AL37). Gesù proponeva un ideale esigente ma «non perdeva mai la vicinanza compassionevole alle persone fragili come la samaritana o la donna adultera» (AL 38).</a:t>
            </a:r>
          </a:p>
        </p:txBody>
      </p:sp>
      <p:sp>
        <p:nvSpPr>
          <p:cNvPr id="5" name="Segnaposto data 4"/>
          <p:cNvSpPr>
            <a:spLocks noGrp="1"/>
          </p:cNvSpPr>
          <p:nvPr>
            <p:ph type="dt" sz="half" idx="10"/>
          </p:nvPr>
        </p:nvSpPr>
        <p:spPr/>
        <p:txBody>
          <a:bodyPr/>
          <a:lstStyle/>
          <a:p>
            <a:fld id="{8EBB017B-5F90-4AB3-B1D2-AC81CE30F387}"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7</a:t>
            </a:fld>
            <a:endParaRPr lang="it-IT"/>
          </a:p>
        </p:txBody>
      </p:sp>
      <p:sp>
        <p:nvSpPr>
          <p:cNvPr id="8" name="CasellaDiTesto 7"/>
          <p:cNvSpPr txBox="1"/>
          <p:nvPr/>
        </p:nvSpPr>
        <p:spPr>
          <a:xfrm>
            <a:off x="899592" y="764704"/>
            <a:ext cx="7200800" cy="400110"/>
          </a:xfrm>
          <a:prstGeom prst="rect">
            <a:avLst/>
          </a:prstGeom>
          <a:noFill/>
        </p:spPr>
        <p:txBody>
          <a:bodyPr wrap="square" rtlCol="0">
            <a:spAutoFit/>
          </a:bodyPr>
          <a:lstStyle/>
          <a:p>
            <a:pPr algn="ctr"/>
            <a:r>
              <a:rPr lang="it-IT" sz="2000" b="1" dirty="0">
                <a:solidFill>
                  <a:srgbClr val="0070C0"/>
                </a:solidFill>
              </a:rPr>
              <a:t>Capitolo secondo: “La realtà e le sfide delle famiglie</a:t>
            </a:r>
            <a:r>
              <a:rPr lang="it-IT" sz="2000" b="1" dirty="0" smtClean="0">
                <a:solidFill>
                  <a:srgbClr val="0070C0"/>
                </a:solidFill>
              </a:rPr>
              <a:t>” (3)</a:t>
            </a:r>
            <a:endParaRPr lang="it-IT" sz="2000" dirty="0">
              <a:solidFill>
                <a:srgbClr val="0070C0"/>
              </a:solidFill>
            </a:endParaRPr>
          </a:p>
        </p:txBody>
      </p:sp>
      <p:pic>
        <p:nvPicPr>
          <p:cNvPr id="3074" name="Picture 2" descr="C:\Users\Master\Desktop\Lavori in corso\Amoris\a5.jpg"/>
          <p:cNvPicPr>
            <a:picLocks noChangeAspect="1" noChangeArrowheads="1"/>
          </p:cNvPicPr>
          <p:nvPr/>
        </p:nvPicPr>
        <p:blipFill>
          <a:blip r:embed="rId2" cstate="print"/>
          <a:srcRect/>
          <a:stretch>
            <a:fillRect/>
          </a:stretch>
        </p:blipFill>
        <p:spPr bwMode="auto">
          <a:xfrm>
            <a:off x="2843808" y="4409728"/>
            <a:ext cx="3456384" cy="23000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3240360"/>
          </a:xfrm>
          <a:solidFill>
            <a:srgbClr val="FFFF00"/>
          </a:solidFill>
          <a:ln w="25400">
            <a:solidFill>
              <a:schemeClr val="accent1"/>
            </a:solidFill>
          </a:ln>
        </p:spPr>
        <p:txBody>
          <a:bodyPr>
            <a:noAutofit/>
          </a:bodyPr>
          <a:lstStyle/>
          <a:p>
            <a:pPr algn="just"/>
            <a:r>
              <a:rPr lang="it-IT" sz="1800" b="1" dirty="0">
                <a:solidFill>
                  <a:srgbClr val="FF0000"/>
                </a:solidFill>
              </a:rPr>
              <a:t>Il </a:t>
            </a:r>
            <a:r>
              <a:rPr lang="it-IT" sz="1800" b="1" i="1" dirty="0">
                <a:solidFill>
                  <a:srgbClr val="FF0000"/>
                </a:solidFill>
              </a:rPr>
              <a:t>terzo capitolo </a:t>
            </a:r>
            <a:r>
              <a:rPr lang="it-IT" sz="1800" b="1" dirty="0">
                <a:solidFill>
                  <a:srgbClr val="FF0000"/>
                </a:solidFill>
              </a:rPr>
              <a:t>è dedicato </a:t>
            </a:r>
            <a:r>
              <a:rPr lang="it-IT" sz="1800" dirty="0">
                <a:solidFill>
                  <a:schemeClr val="tx1"/>
                </a:solidFill>
              </a:rPr>
              <a:t>ad alcuni elementi essenziali dell’insegnamento della Chiesa circa il matrimonio e la famiglia. </a:t>
            </a:r>
            <a:endParaRPr lang="it-IT" sz="1800" dirty="0" smtClean="0">
              <a:solidFill>
                <a:schemeClr val="tx1"/>
              </a:solidFill>
            </a:endParaRPr>
          </a:p>
          <a:p>
            <a:pPr algn="just"/>
            <a:r>
              <a:rPr lang="it-IT" sz="1800" b="1" dirty="0" smtClean="0">
                <a:solidFill>
                  <a:srgbClr val="FF0000"/>
                </a:solidFill>
              </a:rPr>
              <a:t>La </a:t>
            </a:r>
            <a:r>
              <a:rPr lang="it-IT" sz="1800" b="1" dirty="0">
                <a:solidFill>
                  <a:srgbClr val="FF0000"/>
                </a:solidFill>
              </a:rPr>
              <a:t>presenza di questo capitolo è importante </a:t>
            </a:r>
            <a:r>
              <a:rPr lang="it-IT" sz="1800" dirty="0">
                <a:solidFill>
                  <a:schemeClr val="tx1"/>
                </a:solidFill>
              </a:rPr>
              <a:t>perché illustra in maniera sintetica in 30 paragrafi la vocazione alla famiglia secondo il Vangelo così come è stata recepita dalla Chiesa nel tempo, soprattutto sul tema della indissolubilità, della </a:t>
            </a:r>
            <a:r>
              <a:rPr lang="it-IT" sz="1800" dirty="0" err="1">
                <a:solidFill>
                  <a:schemeClr val="tx1"/>
                </a:solidFill>
              </a:rPr>
              <a:t>sacramentalità</a:t>
            </a:r>
            <a:r>
              <a:rPr lang="it-IT" sz="1800" dirty="0">
                <a:solidFill>
                  <a:schemeClr val="tx1"/>
                </a:solidFill>
              </a:rPr>
              <a:t> del matrimonio, della trasmissione della vita e della educazione dei figli. </a:t>
            </a:r>
            <a:endParaRPr lang="it-IT" sz="1800" dirty="0" smtClean="0">
              <a:solidFill>
                <a:schemeClr val="tx1"/>
              </a:solidFill>
            </a:endParaRPr>
          </a:p>
          <a:p>
            <a:pPr algn="just"/>
            <a:r>
              <a:rPr lang="it-IT" sz="1800" b="1" dirty="0" smtClean="0">
                <a:solidFill>
                  <a:srgbClr val="FF0000"/>
                </a:solidFill>
              </a:rPr>
              <a:t>Vengono </a:t>
            </a:r>
            <a:r>
              <a:rPr lang="it-IT" sz="1800" b="1" dirty="0">
                <a:solidFill>
                  <a:srgbClr val="FF0000"/>
                </a:solidFill>
              </a:rPr>
              <a:t>ampiamente citate </a:t>
            </a:r>
            <a:r>
              <a:rPr lang="it-IT" sz="1800" dirty="0">
                <a:solidFill>
                  <a:schemeClr val="tx1"/>
                </a:solidFill>
              </a:rPr>
              <a:t>la </a:t>
            </a:r>
            <a:r>
              <a:rPr lang="it-IT" sz="1800" b="1" i="1" dirty="0" err="1">
                <a:solidFill>
                  <a:schemeClr val="tx1"/>
                </a:solidFill>
              </a:rPr>
              <a:t>Gaudium</a:t>
            </a:r>
            <a:r>
              <a:rPr lang="it-IT" sz="1800" b="1" i="1" dirty="0">
                <a:solidFill>
                  <a:schemeClr val="tx1"/>
                </a:solidFill>
              </a:rPr>
              <a:t> </a:t>
            </a:r>
            <a:r>
              <a:rPr lang="it-IT" sz="1800" b="1" i="1" dirty="0" err="1">
                <a:solidFill>
                  <a:schemeClr val="tx1"/>
                </a:solidFill>
              </a:rPr>
              <a:t>et</a:t>
            </a:r>
            <a:r>
              <a:rPr lang="it-IT" sz="1800" b="1" i="1" dirty="0">
                <a:solidFill>
                  <a:schemeClr val="tx1"/>
                </a:solidFill>
              </a:rPr>
              <a:t> </a:t>
            </a:r>
            <a:r>
              <a:rPr lang="it-IT" sz="1800" b="1" i="1" dirty="0" err="1">
                <a:solidFill>
                  <a:schemeClr val="tx1"/>
                </a:solidFill>
              </a:rPr>
              <a:t>spes</a:t>
            </a:r>
            <a:r>
              <a:rPr lang="it-IT" sz="1800" b="1" i="1" dirty="0">
                <a:solidFill>
                  <a:schemeClr val="tx1"/>
                </a:solidFill>
              </a:rPr>
              <a:t> </a:t>
            </a:r>
            <a:r>
              <a:rPr lang="it-IT" sz="1800" dirty="0">
                <a:solidFill>
                  <a:schemeClr val="tx1"/>
                </a:solidFill>
              </a:rPr>
              <a:t>del Vaticano </a:t>
            </a:r>
            <a:r>
              <a:rPr lang="it-IT" sz="1800" dirty="0" err="1">
                <a:solidFill>
                  <a:schemeClr val="tx1"/>
                </a:solidFill>
              </a:rPr>
              <a:t>II</a:t>
            </a:r>
            <a:r>
              <a:rPr lang="it-IT" sz="1800" dirty="0">
                <a:solidFill>
                  <a:schemeClr val="tx1"/>
                </a:solidFill>
              </a:rPr>
              <a:t>, la </a:t>
            </a:r>
            <a:r>
              <a:rPr lang="it-IT" sz="1800" b="1" i="1" dirty="0" err="1">
                <a:solidFill>
                  <a:schemeClr val="tx1"/>
                </a:solidFill>
              </a:rPr>
              <a:t>Humanae</a:t>
            </a:r>
            <a:r>
              <a:rPr lang="it-IT" sz="1800" b="1" i="1" dirty="0">
                <a:solidFill>
                  <a:schemeClr val="tx1"/>
                </a:solidFill>
              </a:rPr>
              <a:t> vitae </a:t>
            </a:r>
            <a:r>
              <a:rPr lang="it-IT" sz="1800" dirty="0">
                <a:solidFill>
                  <a:schemeClr val="tx1"/>
                </a:solidFill>
              </a:rPr>
              <a:t>di Paolo </a:t>
            </a:r>
            <a:r>
              <a:rPr lang="it-IT" sz="1800" dirty="0" err="1">
                <a:solidFill>
                  <a:schemeClr val="tx1"/>
                </a:solidFill>
              </a:rPr>
              <a:t>VI</a:t>
            </a:r>
            <a:r>
              <a:rPr lang="it-IT" sz="1800" dirty="0">
                <a:solidFill>
                  <a:schemeClr val="tx1"/>
                </a:solidFill>
              </a:rPr>
              <a:t>, la </a:t>
            </a:r>
            <a:r>
              <a:rPr lang="it-IT" sz="1800" b="1" i="1" dirty="0" err="1">
                <a:solidFill>
                  <a:schemeClr val="tx1"/>
                </a:solidFill>
              </a:rPr>
              <a:t>Familiaris</a:t>
            </a:r>
            <a:r>
              <a:rPr lang="it-IT" sz="1800" b="1" i="1" dirty="0">
                <a:solidFill>
                  <a:schemeClr val="tx1"/>
                </a:solidFill>
              </a:rPr>
              <a:t> </a:t>
            </a:r>
            <a:r>
              <a:rPr lang="it-IT" sz="1800" b="1" i="1" dirty="0" err="1">
                <a:solidFill>
                  <a:schemeClr val="tx1"/>
                </a:solidFill>
              </a:rPr>
              <a:t>consortio</a:t>
            </a:r>
            <a:r>
              <a:rPr lang="it-IT" sz="1800" i="1" dirty="0">
                <a:solidFill>
                  <a:schemeClr val="tx1"/>
                </a:solidFill>
              </a:rPr>
              <a:t> </a:t>
            </a:r>
            <a:r>
              <a:rPr lang="it-IT" sz="1800" dirty="0">
                <a:solidFill>
                  <a:schemeClr val="tx1"/>
                </a:solidFill>
              </a:rPr>
              <a:t>di Giovanni Paolo II</a:t>
            </a:r>
            <a:r>
              <a:rPr lang="it-IT" sz="1800" dirty="0" smtClean="0">
                <a:solidFill>
                  <a:schemeClr val="tx1"/>
                </a:solidFill>
              </a:rPr>
              <a:t>.</a:t>
            </a:r>
          </a:p>
          <a:p>
            <a:pPr algn="just"/>
            <a:r>
              <a:rPr lang="it-IT" sz="1800" b="1" dirty="0" smtClean="0">
                <a:solidFill>
                  <a:srgbClr val="FF0000"/>
                </a:solidFill>
              </a:rPr>
              <a:t>Lo </a:t>
            </a:r>
            <a:r>
              <a:rPr lang="it-IT" sz="1800" b="1" dirty="0">
                <a:solidFill>
                  <a:srgbClr val="FF0000"/>
                </a:solidFill>
              </a:rPr>
              <a:t>sguardo è ampio </a:t>
            </a:r>
            <a:r>
              <a:rPr lang="it-IT" sz="1800" dirty="0">
                <a:solidFill>
                  <a:schemeClr val="tx1"/>
                </a:solidFill>
              </a:rPr>
              <a:t>e include anche le «situazioni imperfette». Leggiamo infatti: «”Il discernimento della presenza dei “</a:t>
            </a:r>
            <a:r>
              <a:rPr lang="it-IT" sz="1800" i="1" dirty="0">
                <a:solidFill>
                  <a:schemeClr val="tx1"/>
                </a:solidFill>
              </a:rPr>
              <a:t>semina Verbi</a:t>
            </a:r>
            <a:r>
              <a:rPr lang="it-IT" sz="1800" dirty="0">
                <a:solidFill>
                  <a:schemeClr val="tx1"/>
                </a:solidFill>
              </a:rPr>
              <a:t>” nelle altre culture (cfr </a:t>
            </a:r>
            <a:r>
              <a:rPr lang="it-IT" sz="1800" i="1" dirty="0">
                <a:solidFill>
                  <a:schemeClr val="tx1"/>
                </a:solidFill>
              </a:rPr>
              <a:t>Ad </a:t>
            </a:r>
            <a:r>
              <a:rPr lang="it-IT" sz="1800" i="1" dirty="0" err="1">
                <a:solidFill>
                  <a:schemeClr val="tx1"/>
                </a:solidFill>
              </a:rPr>
              <a:t>gentes</a:t>
            </a:r>
            <a:r>
              <a:rPr lang="it-IT" sz="1800" dirty="0">
                <a:solidFill>
                  <a:schemeClr val="tx1"/>
                </a:solidFill>
              </a:rPr>
              <a:t>, 11) può essere applicato anche alla realtà matrimoniale e familiare. </a:t>
            </a:r>
          </a:p>
        </p:txBody>
      </p:sp>
      <p:sp>
        <p:nvSpPr>
          <p:cNvPr id="5" name="Segnaposto data 4"/>
          <p:cNvSpPr>
            <a:spLocks noGrp="1"/>
          </p:cNvSpPr>
          <p:nvPr>
            <p:ph type="dt" sz="half" idx="10"/>
          </p:nvPr>
        </p:nvSpPr>
        <p:spPr/>
        <p:txBody>
          <a:bodyPr/>
          <a:lstStyle/>
          <a:p>
            <a:fld id="{BA4850A9-45DA-45E3-BC45-19144255E8BE}"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8</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terzo: “Lo sguardo rivolto a Gesù: la vocazione della famiglia</a:t>
            </a:r>
            <a:r>
              <a:rPr lang="it-IT" sz="2000" b="1" dirty="0" smtClean="0">
                <a:solidFill>
                  <a:srgbClr val="0070C0"/>
                </a:solidFill>
              </a:rPr>
              <a:t>” (1)</a:t>
            </a:r>
            <a:endParaRPr lang="it-IT" sz="2000" dirty="0">
              <a:solidFill>
                <a:srgbClr val="0070C0"/>
              </a:solidFill>
            </a:endParaRPr>
          </a:p>
        </p:txBody>
      </p:sp>
      <p:pic>
        <p:nvPicPr>
          <p:cNvPr id="4098" name="Picture 2" descr="C:\Users\Master\Desktop\Lavori in corso\Amoris\a6.jpg"/>
          <p:cNvPicPr>
            <a:picLocks noChangeAspect="1" noChangeArrowheads="1"/>
          </p:cNvPicPr>
          <p:nvPr/>
        </p:nvPicPr>
        <p:blipFill>
          <a:blip r:embed="rId2" cstate="print"/>
          <a:srcRect/>
          <a:stretch>
            <a:fillRect/>
          </a:stretch>
        </p:blipFill>
        <p:spPr bwMode="auto">
          <a:xfrm>
            <a:off x="2915816" y="4653136"/>
            <a:ext cx="3029846" cy="201622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88641"/>
            <a:ext cx="8640960" cy="432047"/>
          </a:xfrm>
        </p:spPr>
        <p:txBody>
          <a:bodyPr>
            <a:normAutofit fontScale="90000"/>
          </a:bodyPr>
          <a:lstStyle/>
          <a:p>
            <a:r>
              <a:rPr lang="it-IT" sz="3600" b="1" dirty="0" smtClean="0">
                <a:solidFill>
                  <a:srgbClr val="FF0000"/>
                </a:solidFill>
              </a:rPr>
              <a:t/>
            </a:r>
            <a:br>
              <a:rPr lang="it-IT" sz="3600" b="1" dirty="0" smtClean="0">
                <a:solidFill>
                  <a:srgbClr val="FF0000"/>
                </a:solidFill>
              </a:rPr>
            </a:br>
            <a:r>
              <a:rPr lang="it-IT" sz="3600" b="1" dirty="0" smtClean="0">
                <a:solidFill>
                  <a:srgbClr val="FF0000"/>
                </a:solidFill>
              </a:rPr>
              <a:t>“</a:t>
            </a:r>
            <a:r>
              <a:rPr lang="it-IT" b="1" dirty="0" smtClean="0">
                <a:solidFill>
                  <a:srgbClr val="FF0000"/>
                </a:solidFill>
              </a:rPr>
              <a:t>AMORIS LAETITIA”</a:t>
            </a:r>
            <a:r>
              <a:rPr lang="it-IT" sz="2700" dirty="0" smtClean="0"/>
              <a:t/>
            </a:r>
            <a:br>
              <a:rPr lang="it-IT" sz="2700" dirty="0" smtClean="0"/>
            </a:br>
            <a:endParaRPr lang="it-IT" sz="2700" b="1" dirty="0"/>
          </a:p>
        </p:txBody>
      </p:sp>
      <p:sp>
        <p:nvSpPr>
          <p:cNvPr id="3" name="Sottotitolo 2"/>
          <p:cNvSpPr>
            <a:spLocks noGrp="1"/>
          </p:cNvSpPr>
          <p:nvPr>
            <p:ph type="subTitle" idx="1"/>
          </p:nvPr>
        </p:nvSpPr>
        <p:spPr>
          <a:xfrm>
            <a:off x="251520" y="1268760"/>
            <a:ext cx="8640960" cy="3600400"/>
          </a:xfrm>
          <a:solidFill>
            <a:srgbClr val="FFFF00"/>
          </a:solidFill>
          <a:ln w="25400">
            <a:solidFill>
              <a:schemeClr val="accent1"/>
            </a:solidFill>
          </a:ln>
        </p:spPr>
        <p:txBody>
          <a:bodyPr>
            <a:noAutofit/>
          </a:bodyPr>
          <a:lstStyle/>
          <a:p>
            <a:pPr algn="just"/>
            <a:r>
              <a:rPr lang="it-IT" sz="1800" b="1" dirty="0">
                <a:solidFill>
                  <a:srgbClr val="FF0000"/>
                </a:solidFill>
              </a:rPr>
              <a:t>Oltre al vero matrimonio naturale </a:t>
            </a:r>
            <a:r>
              <a:rPr lang="it-IT" sz="1800" dirty="0">
                <a:solidFill>
                  <a:schemeClr val="tx1"/>
                </a:solidFill>
              </a:rPr>
              <a:t>ci sono elementi positivi presenti nelle forme matrimoniali di altre tradizioni religiose”, benché non manchino neppure le ombre” (AL 77). </a:t>
            </a:r>
            <a:endParaRPr lang="it-IT" sz="1800" dirty="0" smtClean="0">
              <a:solidFill>
                <a:schemeClr val="tx1"/>
              </a:solidFill>
            </a:endParaRPr>
          </a:p>
          <a:p>
            <a:pPr algn="just"/>
            <a:r>
              <a:rPr lang="it-IT" sz="1800" b="1" dirty="0" smtClean="0">
                <a:solidFill>
                  <a:srgbClr val="FF0000"/>
                </a:solidFill>
              </a:rPr>
              <a:t>La </a:t>
            </a:r>
            <a:r>
              <a:rPr lang="it-IT" sz="1800" b="1" dirty="0">
                <a:solidFill>
                  <a:srgbClr val="FF0000"/>
                </a:solidFill>
              </a:rPr>
              <a:t>riflessione include anche le «famiglie ferite» </a:t>
            </a:r>
            <a:r>
              <a:rPr lang="it-IT" sz="1800" dirty="0">
                <a:solidFill>
                  <a:schemeClr val="tx1"/>
                </a:solidFill>
              </a:rPr>
              <a:t>di fronte alle quali il Papa afferma — citando la </a:t>
            </a:r>
            <a:r>
              <a:rPr lang="it-IT" sz="1800" i="1" dirty="0" err="1">
                <a:solidFill>
                  <a:schemeClr val="tx1"/>
                </a:solidFill>
              </a:rPr>
              <a:t>Relatio</a:t>
            </a:r>
            <a:r>
              <a:rPr lang="it-IT" sz="1800" i="1" dirty="0">
                <a:solidFill>
                  <a:schemeClr val="tx1"/>
                </a:solidFill>
              </a:rPr>
              <a:t> </a:t>
            </a:r>
            <a:r>
              <a:rPr lang="it-IT" sz="1800" i="1" dirty="0" err="1">
                <a:solidFill>
                  <a:schemeClr val="tx1"/>
                </a:solidFill>
              </a:rPr>
              <a:t>finalis</a:t>
            </a:r>
            <a:r>
              <a:rPr lang="it-IT" sz="1800" i="1" dirty="0">
                <a:solidFill>
                  <a:schemeClr val="tx1"/>
                </a:solidFill>
              </a:rPr>
              <a:t> </a:t>
            </a:r>
            <a:r>
              <a:rPr lang="it-IT" sz="1800" dirty="0">
                <a:solidFill>
                  <a:schemeClr val="tx1"/>
                </a:solidFill>
              </a:rPr>
              <a:t>del Sinodo del 2015 — «occorre sempre ricordare un principio generale: </a:t>
            </a:r>
            <a:endParaRPr lang="it-IT" sz="1800" dirty="0" smtClean="0">
              <a:solidFill>
                <a:schemeClr val="tx1"/>
              </a:solidFill>
            </a:endParaRPr>
          </a:p>
          <a:p>
            <a:pPr algn="just"/>
            <a:r>
              <a:rPr lang="it-IT" sz="1800" b="1" dirty="0" smtClean="0">
                <a:solidFill>
                  <a:srgbClr val="FF0000"/>
                </a:solidFill>
              </a:rPr>
              <a:t>“</a:t>
            </a:r>
            <a:r>
              <a:rPr lang="it-IT" sz="1800" b="1" dirty="0">
                <a:solidFill>
                  <a:srgbClr val="FF0000"/>
                </a:solidFill>
              </a:rPr>
              <a:t>Sappiano i pastori che, per amore della verità</a:t>
            </a:r>
            <a:r>
              <a:rPr lang="it-IT" sz="1800" dirty="0">
                <a:solidFill>
                  <a:schemeClr val="tx1"/>
                </a:solidFill>
              </a:rPr>
              <a:t>, sono obbligati a ben discernere le situazioni” (</a:t>
            </a:r>
            <a:r>
              <a:rPr lang="it-IT" sz="1800" i="1" dirty="0" err="1">
                <a:solidFill>
                  <a:schemeClr val="tx1"/>
                </a:solidFill>
              </a:rPr>
              <a:t>Familiaris</a:t>
            </a:r>
            <a:r>
              <a:rPr lang="it-IT" sz="1800" i="1" dirty="0">
                <a:solidFill>
                  <a:schemeClr val="tx1"/>
                </a:solidFill>
              </a:rPr>
              <a:t> </a:t>
            </a:r>
            <a:r>
              <a:rPr lang="it-IT" sz="1800" i="1" dirty="0" err="1">
                <a:solidFill>
                  <a:schemeClr val="tx1"/>
                </a:solidFill>
              </a:rPr>
              <a:t>consortio</a:t>
            </a:r>
            <a:r>
              <a:rPr lang="it-IT" sz="1800" dirty="0">
                <a:solidFill>
                  <a:schemeClr val="tx1"/>
                </a:solidFill>
              </a:rPr>
              <a:t>, 84). Il grado di responsabilità non è uguale in tutti </a:t>
            </a:r>
            <a:r>
              <a:rPr lang="it-IT" sz="1800" dirty="0" smtClean="0">
                <a:solidFill>
                  <a:schemeClr val="tx1"/>
                </a:solidFill>
              </a:rPr>
              <a:t>i casi</a:t>
            </a:r>
            <a:r>
              <a:rPr lang="it-IT" sz="1800" dirty="0">
                <a:solidFill>
                  <a:schemeClr val="tx1"/>
                </a:solidFill>
              </a:rPr>
              <a:t>, e possono esistere fattori che limitano la capacità di decisione. </a:t>
            </a:r>
            <a:endParaRPr lang="it-IT" sz="1800" dirty="0" smtClean="0">
              <a:solidFill>
                <a:schemeClr val="tx1"/>
              </a:solidFill>
            </a:endParaRPr>
          </a:p>
          <a:p>
            <a:pPr algn="just"/>
            <a:r>
              <a:rPr lang="it-IT" sz="1800" b="1" dirty="0" smtClean="0">
                <a:solidFill>
                  <a:srgbClr val="FF0000"/>
                </a:solidFill>
              </a:rPr>
              <a:t>Perciò</a:t>
            </a:r>
            <a:r>
              <a:rPr lang="it-IT" sz="1800" b="1" dirty="0">
                <a:solidFill>
                  <a:srgbClr val="FF0000"/>
                </a:solidFill>
              </a:rPr>
              <a:t>, mentre va espressa con chiarezza la dottrina, </a:t>
            </a:r>
            <a:r>
              <a:rPr lang="it-IT" sz="1800" dirty="0">
                <a:solidFill>
                  <a:schemeClr val="tx1"/>
                </a:solidFill>
              </a:rPr>
              <a:t>sono da evitare giudizi che non tengono conto della complessità delle diverse situazioni, ed è necessario essere attenti al modo in cui le persone vivono e soffrono a motivo della loro condizione» (AL 79).</a:t>
            </a:r>
          </a:p>
        </p:txBody>
      </p:sp>
      <p:sp>
        <p:nvSpPr>
          <p:cNvPr id="5" name="Segnaposto data 4"/>
          <p:cNvSpPr>
            <a:spLocks noGrp="1"/>
          </p:cNvSpPr>
          <p:nvPr>
            <p:ph type="dt" sz="half" idx="10"/>
          </p:nvPr>
        </p:nvSpPr>
        <p:spPr/>
        <p:txBody>
          <a:bodyPr/>
          <a:lstStyle/>
          <a:p>
            <a:fld id="{DE88D389-8EA1-46B8-A3AC-BC3886C33DC1}" type="datetime1">
              <a:rPr lang="it-IT" smtClean="0"/>
              <a:t>22/11/2019</a:t>
            </a:fld>
            <a:endParaRPr lang="it-IT"/>
          </a:p>
        </p:txBody>
      </p:sp>
      <p:sp>
        <p:nvSpPr>
          <p:cNvPr id="6" name="Segnaposto numero diapositiva 5"/>
          <p:cNvSpPr>
            <a:spLocks noGrp="1"/>
          </p:cNvSpPr>
          <p:nvPr>
            <p:ph type="sldNum" sz="quarter" idx="12"/>
          </p:nvPr>
        </p:nvSpPr>
        <p:spPr/>
        <p:txBody>
          <a:bodyPr/>
          <a:lstStyle/>
          <a:p>
            <a:fld id="{37EAFF0D-FAEC-42E8-86CD-068BDEE9E63B}" type="slidenum">
              <a:rPr lang="it-IT" smtClean="0"/>
              <a:pPr/>
              <a:t>9</a:t>
            </a:fld>
            <a:endParaRPr lang="it-IT"/>
          </a:p>
        </p:txBody>
      </p:sp>
      <p:sp>
        <p:nvSpPr>
          <p:cNvPr id="8" name="CasellaDiTesto 7"/>
          <p:cNvSpPr txBox="1"/>
          <p:nvPr/>
        </p:nvSpPr>
        <p:spPr>
          <a:xfrm>
            <a:off x="251520" y="764704"/>
            <a:ext cx="8568952" cy="400110"/>
          </a:xfrm>
          <a:prstGeom prst="rect">
            <a:avLst/>
          </a:prstGeom>
          <a:noFill/>
        </p:spPr>
        <p:txBody>
          <a:bodyPr wrap="square" rtlCol="0">
            <a:spAutoFit/>
          </a:bodyPr>
          <a:lstStyle/>
          <a:p>
            <a:pPr algn="ctr"/>
            <a:r>
              <a:rPr lang="it-IT" sz="2000" b="1" dirty="0">
                <a:solidFill>
                  <a:srgbClr val="0070C0"/>
                </a:solidFill>
              </a:rPr>
              <a:t>Capitolo terzo: “Lo sguardo rivolto a Gesù: la vocazione della famiglia</a:t>
            </a:r>
            <a:r>
              <a:rPr lang="it-IT" sz="2000" b="1" dirty="0" smtClean="0">
                <a:solidFill>
                  <a:srgbClr val="0070C0"/>
                </a:solidFill>
              </a:rPr>
              <a:t>” (2)</a:t>
            </a:r>
            <a:endParaRPr lang="it-IT" sz="2000" dirty="0">
              <a:solidFill>
                <a:srgbClr val="0070C0"/>
              </a:solidFill>
            </a:endParaRPr>
          </a:p>
        </p:txBody>
      </p:sp>
      <p:pic>
        <p:nvPicPr>
          <p:cNvPr id="6146" name="Picture 2" descr="C:\Users\Master\Desktop\Lavori in corso\Amoris\a8.jpg"/>
          <p:cNvPicPr>
            <a:picLocks noChangeAspect="1" noChangeArrowheads="1"/>
          </p:cNvPicPr>
          <p:nvPr/>
        </p:nvPicPr>
        <p:blipFill>
          <a:blip r:embed="rId2" cstate="print"/>
          <a:srcRect/>
          <a:stretch>
            <a:fillRect/>
          </a:stretch>
        </p:blipFill>
        <p:spPr bwMode="auto">
          <a:xfrm>
            <a:off x="3059832" y="4941168"/>
            <a:ext cx="2808312" cy="172819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Effect transition="in" filter="wheel(4)">
                                      <p:cBhvr>
                                        <p:cTn id="14" dur="2000"/>
                                        <p:tgtEl>
                                          <p:spTgt spid="614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3386</Words>
  <Application>Microsoft Office PowerPoint</Application>
  <PresentationFormat>Presentazione su schermo (4:3)</PresentationFormat>
  <Paragraphs>277</Paragraphs>
  <Slides>37</Slides>
  <Notes>18</Notes>
  <HiddenSlides>0</HiddenSlides>
  <MMClips>0</MMClips>
  <ScaleCrop>false</ScaleCrop>
  <HeadingPairs>
    <vt:vector size="4" baseType="variant">
      <vt:variant>
        <vt:lpstr>Tema</vt:lpstr>
      </vt:variant>
      <vt:variant>
        <vt:i4>1</vt:i4>
      </vt:variant>
      <vt:variant>
        <vt:lpstr>Titoli diapositive</vt:lpstr>
      </vt:variant>
      <vt:variant>
        <vt:i4>37</vt:i4>
      </vt:variant>
    </vt:vector>
  </HeadingPairs>
  <TitlesOfParts>
    <vt:vector size="38" baseType="lpstr">
      <vt:lpstr>Tema di Office</vt:lpstr>
      <vt:lpstr>“AMORIS LAETITIA” (Sintesi dell’Esortazione apostolica post-sinodale, di Papa Francesco)</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lpstr> “AMORIS LAETITIA”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AMORIS LAETITIA Sintesi dell’Esortazione apostolica post-sinodale, di Papa Francesco</dc:title>
  <dc:creator>Francesco Cannizzaro</dc:creator>
  <cp:lastModifiedBy>Master</cp:lastModifiedBy>
  <cp:revision>30</cp:revision>
  <dcterms:created xsi:type="dcterms:W3CDTF">2019-10-08T09:13:09Z</dcterms:created>
  <dcterms:modified xsi:type="dcterms:W3CDTF">2019-11-22T10:45:28Z</dcterms:modified>
</cp:coreProperties>
</file>